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0"/>
  </p:notesMasterIdLst>
  <p:handoutMasterIdLst>
    <p:handoutMasterId r:id="rId21"/>
  </p:handoutMasterIdLst>
  <p:sldIdLst>
    <p:sldId id="383" r:id="rId3"/>
    <p:sldId id="376" r:id="rId4"/>
    <p:sldId id="382" r:id="rId5"/>
    <p:sldId id="384" r:id="rId6"/>
    <p:sldId id="377" r:id="rId7"/>
    <p:sldId id="380" r:id="rId8"/>
    <p:sldId id="378" r:id="rId9"/>
    <p:sldId id="379" r:id="rId10"/>
    <p:sldId id="381" r:id="rId11"/>
    <p:sldId id="373" r:id="rId12"/>
    <p:sldId id="342" r:id="rId13"/>
    <p:sldId id="351" r:id="rId14"/>
    <p:sldId id="352" r:id="rId15"/>
    <p:sldId id="348" r:id="rId16"/>
    <p:sldId id="344" r:id="rId17"/>
    <p:sldId id="340" r:id="rId18"/>
    <p:sldId id="375" r:id="rId19"/>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9900"/>
    <a:srgbClr val="FFCCCC"/>
    <a:srgbClr val="808000"/>
    <a:srgbClr val="CC3300"/>
    <a:srgbClr val="66006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10" autoAdjust="0"/>
    <p:restoredTop sz="93892" autoAdjust="0"/>
  </p:normalViewPr>
  <p:slideViewPr>
    <p:cSldViewPr snapToGrid="0">
      <p:cViewPr varScale="1">
        <p:scale>
          <a:sx n="67" d="100"/>
          <a:sy n="67" d="100"/>
        </p:scale>
        <p:origin x="145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BF9FA91-A4D9-E749-8CA2-539B18FABAD8}" type="datetimeFigureOut">
              <a:rPr lang="en-US" smtClean="0"/>
              <a:pPr/>
              <a:t>6/28/2023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3E1337-6E5F-724F-947E-8D5AF97862BF}" type="slidenum">
              <a:rPr lang="en-US" smtClean="0"/>
              <a:pPr/>
              <a:t>‹#›</a:t>
            </a:fld>
            <a:endParaRPr lang="en-US"/>
          </a:p>
        </p:txBody>
      </p:sp>
    </p:spTree>
    <p:extLst>
      <p:ext uri="{BB962C8B-B14F-4D97-AF65-F5344CB8AC3E}">
        <p14:creationId xmlns:p14="http://schemas.microsoft.com/office/powerpoint/2010/main" val="2807731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ja-JP"/>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ja-JP"/>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ja-JP"/>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F7A6924-6AFF-4662-8527-9C50C28868F0}" type="slidenum">
              <a:rPr lang="en-US" altLang="ja-JP"/>
              <a:pPr>
                <a:defRPr/>
              </a:pPr>
              <a:t>‹#›</a:t>
            </a:fld>
            <a:endParaRPr lang="en-US" altLang="ja-JP"/>
          </a:p>
        </p:txBody>
      </p:sp>
    </p:spTree>
    <p:extLst>
      <p:ext uri="{BB962C8B-B14F-4D97-AF65-F5344CB8AC3E}">
        <p14:creationId xmlns:p14="http://schemas.microsoft.com/office/powerpoint/2010/main" val="9660500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7A6924-6AFF-4662-8527-9C50C28868F0}" type="slidenum">
              <a:rPr lang="en-US" altLang="ja-JP" smtClean="0"/>
              <a:pPr>
                <a:defRPr/>
              </a:pPr>
              <a:t>1</a:t>
            </a:fld>
            <a:endParaRPr lang="en-US" altLang="ja-JP" dirty="0"/>
          </a:p>
        </p:txBody>
      </p:sp>
    </p:spTree>
    <p:extLst>
      <p:ext uri="{BB962C8B-B14F-4D97-AF65-F5344CB8AC3E}">
        <p14:creationId xmlns:p14="http://schemas.microsoft.com/office/powerpoint/2010/main" val="3724705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7A6924-6AFF-4662-8527-9C50C28868F0}" type="slidenum">
              <a:rPr lang="en-US" altLang="ja-JP" smtClean="0"/>
              <a:pPr>
                <a:defRPr/>
              </a:pPr>
              <a:t>10</a:t>
            </a:fld>
            <a:endParaRPr lang="en-US" altLang="ja-JP" dirty="0"/>
          </a:p>
        </p:txBody>
      </p:sp>
    </p:spTree>
    <p:extLst>
      <p:ext uri="{BB962C8B-B14F-4D97-AF65-F5344CB8AC3E}">
        <p14:creationId xmlns:p14="http://schemas.microsoft.com/office/powerpoint/2010/main" val="1192427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7A6924-6AFF-4662-8527-9C50C28868F0}" type="slidenum">
              <a:rPr lang="en-US" altLang="ja-JP" smtClean="0"/>
              <a:pPr>
                <a:defRPr/>
              </a:pPr>
              <a:t>11</a:t>
            </a:fld>
            <a:endParaRPr lang="en-US" altLang="ja-JP" dirty="0"/>
          </a:p>
        </p:txBody>
      </p:sp>
    </p:spTree>
    <p:extLst>
      <p:ext uri="{BB962C8B-B14F-4D97-AF65-F5344CB8AC3E}">
        <p14:creationId xmlns:p14="http://schemas.microsoft.com/office/powerpoint/2010/main" val="371452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7A6924-6AFF-4662-8527-9C50C28868F0}" type="slidenum">
              <a:rPr lang="en-US" altLang="ja-JP" smtClean="0"/>
              <a:pPr>
                <a:defRPr/>
              </a:pPr>
              <a:t>12</a:t>
            </a:fld>
            <a:endParaRPr lang="en-US" altLang="ja-JP" dirty="0"/>
          </a:p>
        </p:txBody>
      </p:sp>
    </p:spTree>
    <p:extLst>
      <p:ext uri="{BB962C8B-B14F-4D97-AF65-F5344CB8AC3E}">
        <p14:creationId xmlns:p14="http://schemas.microsoft.com/office/powerpoint/2010/main" val="371452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7A6924-6AFF-4662-8527-9C50C28868F0}" type="slidenum">
              <a:rPr lang="en-US" altLang="ja-JP" smtClean="0"/>
              <a:pPr>
                <a:defRPr/>
              </a:pPr>
              <a:t>13</a:t>
            </a:fld>
            <a:endParaRPr lang="en-US" altLang="ja-JP" dirty="0"/>
          </a:p>
        </p:txBody>
      </p:sp>
    </p:spTree>
    <p:extLst>
      <p:ext uri="{BB962C8B-B14F-4D97-AF65-F5344CB8AC3E}">
        <p14:creationId xmlns:p14="http://schemas.microsoft.com/office/powerpoint/2010/main" val="371452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7A6924-6AFF-4662-8527-9C50C28868F0}" type="slidenum">
              <a:rPr lang="en-US" altLang="ja-JP" smtClean="0"/>
              <a:pPr>
                <a:defRPr/>
              </a:pPr>
              <a:t>14</a:t>
            </a:fld>
            <a:endParaRPr lang="en-US" altLang="ja-JP" dirty="0"/>
          </a:p>
        </p:txBody>
      </p:sp>
    </p:spTree>
    <p:extLst>
      <p:ext uri="{BB962C8B-B14F-4D97-AF65-F5344CB8AC3E}">
        <p14:creationId xmlns:p14="http://schemas.microsoft.com/office/powerpoint/2010/main" val="371452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7A6924-6AFF-4662-8527-9C50C28868F0}" type="slidenum">
              <a:rPr lang="en-US" altLang="ja-JP" smtClean="0"/>
              <a:pPr>
                <a:defRPr/>
              </a:pPr>
              <a:t>15</a:t>
            </a:fld>
            <a:endParaRPr lang="en-US" altLang="ja-JP" dirty="0"/>
          </a:p>
        </p:txBody>
      </p:sp>
    </p:spTree>
    <p:extLst>
      <p:ext uri="{BB962C8B-B14F-4D97-AF65-F5344CB8AC3E}">
        <p14:creationId xmlns:p14="http://schemas.microsoft.com/office/powerpoint/2010/main" val="371452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7A6924-6AFF-4662-8527-9C50C28868F0}" type="slidenum">
              <a:rPr lang="en-US" altLang="ja-JP" smtClean="0"/>
              <a:pPr>
                <a:defRPr/>
              </a:pPr>
              <a:t>16</a:t>
            </a:fld>
            <a:endParaRPr lang="en-US" altLang="ja-JP" dirty="0"/>
          </a:p>
        </p:txBody>
      </p:sp>
    </p:spTree>
    <p:extLst>
      <p:ext uri="{BB962C8B-B14F-4D97-AF65-F5344CB8AC3E}">
        <p14:creationId xmlns:p14="http://schemas.microsoft.com/office/powerpoint/2010/main" val="371452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7A6924-6AFF-4662-8527-9C50C28868F0}" type="slidenum">
              <a:rPr lang="en-US" altLang="ja-JP" smtClean="0"/>
              <a:pPr>
                <a:defRPr/>
              </a:pPr>
              <a:t>17</a:t>
            </a:fld>
            <a:endParaRPr lang="en-US" altLang="ja-JP" dirty="0"/>
          </a:p>
        </p:txBody>
      </p:sp>
    </p:spTree>
    <p:extLst>
      <p:ext uri="{BB962C8B-B14F-4D97-AF65-F5344CB8AC3E}">
        <p14:creationId xmlns:p14="http://schemas.microsoft.com/office/powerpoint/2010/main" val="3057602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7A6924-6AFF-4662-8527-9C50C28868F0}" type="slidenum">
              <a:rPr lang="en-US" altLang="ja-JP" smtClean="0"/>
              <a:pPr>
                <a:defRPr/>
              </a:pPr>
              <a:t>2</a:t>
            </a:fld>
            <a:endParaRPr lang="en-US" altLang="ja-JP" dirty="0"/>
          </a:p>
        </p:txBody>
      </p:sp>
    </p:spTree>
    <p:extLst>
      <p:ext uri="{BB962C8B-B14F-4D97-AF65-F5344CB8AC3E}">
        <p14:creationId xmlns:p14="http://schemas.microsoft.com/office/powerpoint/2010/main" val="411367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7A6924-6AFF-4662-8527-9C50C28868F0}" type="slidenum">
              <a:rPr lang="en-US" altLang="ja-JP" smtClean="0"/>
              <a:pPr>
                <a:defRPr/>
              </a:pPr>
              <a:t>3</a:t>
            </a:fld>
            <a:endParaRPr lang="en-US" altLang="ja-JP" dirty="0"/>
          </a:p>
        </p:txBody>
      </p:sp>
    </p:spTree>
    <p:extLst>
      <p:ext uri="{BB962C8B-B14F-4D97-AF65-F5344CB8AC3E}">
        <p14:creationId xmlns:p14="http://schemas.microsoft.com/office/powerpoint/2010/main" val="2251162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7A6924-6AFF-4662-8527-9C50C28868F0}" type="slidenum">
              <a:rPr lang="en-US" altLang="ja-JP" smtClean="0"/>
              <a:pPr>
                <a:defRPr/>
              </a:pPr>
              <a:t>4</a:t>
            </a:fld>
            <a:endParaRPr lang="en-US" altLang="ja-JP" dirty="0"/>
          </a:p>
        </p:txBody>
      </p:sp>
    </p:spTree>
    <p:extLst>
      <p:ext uri="{BB962C8B-B14F-4D97-AF65-F5344CB8AC3E}">
        <p14:creationId xmlns:p14="http://schemas.microsoft.com/office/powerpoint/2010/main" val="367678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7A6924-6AFF-4662-8527-9C50C28868F0}" type="slidenum">
              <a:rPr lang="en-US" altLang="ja-JP" smtClean="0"/>
              <a:pPr>
                <a:defRPr/>
              </a:pPr>
              <a:t>5</a:t>
            </a:fld>
            <a:endParaRPr lang="en-US" altLang="ja-JP" dirty="0"/>
          </a:p>
        </p:txBody>
      </p:sp>
    </p:spTree>
    <p:extLst>
      <p:ext uri="{BB962C8B-B14F-4D97-AF65-F5344CB8AC3E}">
        <p14:creationId xmlns:p14="http://schemas.microsoft.com/office/powerpoint/2010/main" val="2293083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7A6924-6AFF-4662-8527-9C50C28868F0}" type="slidenum">
              <a:rPr lang="en-US" altLang="ja-JP" smtClean="0"/>
              <a:pPr>
                <a:defRPr/>
              </a:pPr>
              <a:t>6</a:t>
            </a:fld>
            <a:endParaRPr lang="en-US" altLang="ja-JP" dirty="0"/>
          </a:p>
        </p:txBody>
      </p:sp>
    </p:spTree>
    <p:extLst>
      <p:ext uri="{BB962C8B-B14F-4D97-AF65-F5344CB8AC3E}">
        <p14:creationId xmlns:p14="http://schemas.microsoft.com/office/powerpoint/2010/main" val="87319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7A6924-6AFF-4662-8527-9C50C28868F0}" type="slidenum">
              <a:rPr lang="en-US" altLang="ja-JP" smtClean="0"/>
              <a:pPr>
                <a:defRPr/>
              </a:pPr>
              <a:t>7</a:t>
            </a:fld>
            <a:endParaRPr lang="en-US" altLang="ja-JP" dirty="0"/>
          </a:p>
        </p:txBody>
      </p:sp>
    </p:spTree>
    <p:extLst>
      <p:ext uri="{BB962C8B-B14F-4D97-AF65-F5344CB8AC3E}">
        <p14:creationId xmlns:p14="http://schemas.microsoft.com/office/powerpoint/2010/main" val="1932647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7A6924-6AFF-4662-8527-9C50C28868F0}" type="slidenum">
              <a:rPr lang="en-US" altLang="ja-JP" smtClean="0"/>
              <a:pPr>
                <a:defRPr/>
              </a:pPr>
              <a:t>8</a:t>
            </a:fld>
            <a:endParaRPr lang="en-US" altLang="ja-JP" dirty="0"/>
          </a:p>
        </p:txBody>
      </p:sp>
    </p:spTree>
    <p:extLst>
      <p:ext uri="{BB962C8B-B14F-4D97-AF65-F5344CB8AC3E}">
        <p14:creationId xmlns:p14="http://schemas.microsoft.com/office/powerpoint/2010/main" val="5093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7A6924-6AFF-4662-8527-9C50C28868F0}" type="slidenum">
              <a:rPr lang="en-US" altLang="ja-JP" smtClean="0"/>
              <a:pPr>
                <a:defRPr/>
              </a:pPr>
              <a:t>9</a:t>
            </a:fld>
            <a:endParaRPr lang="en-US" altLang="ja-JP" dirty="0"/>
          </a:p>
        </p:txBody>
      </p:sp>
    </p:spTree>
    <p:extLst>
      <p:ext uri="{BB962C8B-B14F-4D97-AF65-F5344CB8AC3E}">
        <p14:creationId xmlns:p14="http://schemas.microsoft.com/office/powerpoint/2010/main" val="653210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ja-JP"/>
              <a:t>Click to edit Master title style</a:t>
            </a:r>
            <a:endParaRPr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ja-JP" dirty="0"/>
              <a:t>Click to edit Master subtitle style</a:t>
            </a:r>
            <a:endParaRPr lang="ja-JP" altLang="en-US" dirty="0"/>
          </a:p>
        </p:txBody>
      </p:sp>
      <p:sp>
        <p:nvSpPr>
          <p:cNvPr id="4" name="Rectangle 6"/>
          <p:cNvSpPr>
            <a:spLocks noGrp="1" noChangeArrowheads="1"/>
          </p:cNvSpPr>
          <p:nvPr>
            <p:ph type="sldNum" sz="quarter" idx="10"/>
          </p:nvPr>
        </p:nvSpPr>
        <p:spPr>
          <a:xfrm>
            <a:off x="6804025" y="6453188"/>
            <a:ext cx="2133600" cy="404812"/>
          </a:xfrm>
          <a:prstGeom prst="rect">
            <a:avLst/>
          </a:prstGeom>
          <a:ln/>
        </p:spPr>
        <p:txBody>
          <a:bodyPr/>
          <a:lstStyle>
            <a:lvl1pPr>
              <a:defRPr/>
            </a:lvl1pPr>
          </a:lstStyle>
          <a:p>
            <a:pPr>
              <a:defRPr/>
            </a:pPr>
            <a:fld id="{868CD5C1-E93D-4DA9-AE5C-A699600E27E3}" type="slidenum">
              <a:rPr lang="en-US" altLang="ja-JP"/>
              <a:pPr>
                <a:defRPr/>
              </a:pPr>
              <a:t>‹#›</a:t>
            </a:fld>
            <a:endParaRPr lang="en-US" altLang="ja-JP"/>
          </a:p>
        </p:txBody>
      </p:sp>
    </p:spTree>
    <p:extLst>
      <p:ext uri="{BB962C8B-B14F-4D97-AF65-F5344CB8AC3E}">
        <p14:creationId xmlns:p14="http://schemas.microsoft.com/office/powerpoint/2010/main" val="77315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ltLang="ja-JP" dirty="0"/>
              <a:t>Click to edit Master style</a:t>
            </a:r>
            <a:endParaRPr lang="ja-JP" altLang="en-US" dirty="0"/>
          </a:p>
        </p:txBody>
      </p:sp>
      <p:sp>
        <p:nvSpPr>
          <p:cNvPr id="3" name="Content Placeholder 2"/>
          <p:cNvSpPr>
            <a:spLocks noGrp="1"/>
          </p:cNvSpPr>
          <p:nvPr>
            <p:ph idx="1"/>
          </p:nvPr>
        </p:nvSpPr>
        <p:spPr/>
        <p:txBody>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endParaRPr lang="ja-JP" altLang="en-US" dirty="0"/>
          </a:p>
        </p:txBody>
      </p:sp>
      <p:sp>
        <p:nvSpPr>
          <p:cNvPr id="4" name="Rectangle 6"/>
          <p:cNvSpPr>
            <a:spLocks noGrp="1" noChangeArrowheads="1"/>
          </p:cNvSpPr>
          <p:nvPr>
            <p:ph type="sldNum" sz="quarter" idx="10"/>
          </p:nvPr>
        </p:nvSpPr>
        <p:spPr>
          <a:xfrm>
            <a:off x="6804025" y="6453188"/>
            <a:ext cx="2133600" cy="404812"/>
          </a:xfrm>
          <a:prstGeom prst="rect">
            <a:avLst/>
          </a:prstGeom>
          <a:ln/>
        </p:spPr>
        <p:txBody>
          <a:bodyPr/>
          <a:lstStyle>
            <a:lvl1pPr>
              <a:defRPr/>
            </a:lvl1pPr>
          </a:lstStyle>
          <a:p>
            <a:pPr>
              <a:defRPr/>
            </a:pPr>
            <a:fld id="{30195FA9-40A8-4FBE-BC1B-EDC78C80F7FE}" type="slidenum">
              <a:rPr lang="en-US" altLang="ja-JP"/>
              <a:pPr>
                <a:defRPr/>
              </a:pPr>
              <a:t>‹#›</a:t>
            </a:fld>
            <a:endParaRPr lang="en-US" altLang="ja-JP"/>
          </a:p>
        </p:txBody>
      </p:sp>
    </p:spTree>
    <p:extLst>
      <p:ext uri="{BB962C8B-B14F-4D97-AF65-F5344CB8AC3E}">
        <p14:creationId xmlns:p14="http://schemas.microsoft.com/office/powerpoint/2010/main" val="186378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ja-JP"/>
              <a:t>Click to edit Master title style</a:t>
            </a:r>
            <a:endParaRPr lang="ja-JP"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ja-JP"/>
              <a:t>Click to edit Master text styles</a:t>
            </a:r>
          </a:p>
        </p:txBody>
      </p:sp>
      <p:sp>
        <p:nvSpPr>
          <p:cNvPr id="4" name="Rectangle 6"/>
          <p:cNvSpPr>
            <a:spLocks noGrp="1" noChangeArrowheads="1"/>
          </p:cNvSpPr>
          <p:nvPr>
            <p:ph type="sldNum" sz="quarter" idx="10"/>
          </p:nvPr>
        </p:nvSpPr>
        <p:spPr>
          <a:xfrm>
            <a:off x="6804025" y="6453188"/>
            <a:ext cx="2133600" cy="404812"/>
          </a:xfrm>
          <a:prstGeom prst="rect">
            <a:avLst/>
          </a:prstGeom>
          <a:ln/>
        </p:spPr>
        <p:txBody>
          <a:bodyPr/>
          <a:lstStyle>
            <a:lvl1pPr>
              <a:defRPr/>
            </a:lvl1pPr>
          </a:lstStyle>
          <a:p>
            <a:pPr>
              <a:defRPr/>
            </a:pPr>
            <a:fld id="{AC74EFE0-092E-4F47-8334-F5F09F2E0A5C}" type="slidenum">
              <a:rPr lang="en-US" altLang="ja-JP"/>
              <a:pPr>
                <a:defRPr/>
              </a:pPr>
              <a:t>‹#›</a:t>
            </a:fld>
            <a:endParaRPr lang="en-US" altLang="ja-JP"/>
          </a:p>
        </p:txBody>
      </p:sp>
    </p:spTree>
    <p:extLst>
      <p:ext uri="{BB962C8B-B14F-4D97-AF65-F5344CB8AC3E}">
        <p14:creationId xmlns:p14="http://schemas.microsoft.com/office/powerpoint/2010/main" val="172626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ltLang="ja-JP" dirty="0"/>
              <a:t>Click to edit Master style</a:t>
            </a:r>
            <a:endParaRPr lang="ja-JP" alt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Rectangle 6"/>
          <p:cNvSpPr>
            <a:spLocks noGrp="1" noChangeArrowheads="1"/>
          </p:cNvSpPr>
          <p:nvPr>
            <p:ph type="sldNum" sz="quarter" idx="10"/>
          </p:nvPr>
        </p:nvSpPr>
        <p:spPr>
          <a:xfrm>
            <a:off x="6804025" y="6453188"/>
            <a:ext cx="2133600" cy="404812"/>
          </a:xfrm>
          <a:prstGeom prst="rect">
            <a:avLst/>
          </a:prstGeom>
          <a:ln/>
        </p:spPr>
        <p:txBody>
          <a:bodyPr/>
          <a:lstStyle>
            <a:lvl1pPr>
              <a:defRPr/>
            </a:lvl1pPr>
          </a:lstStyle>
          <a:p>
            <a:pPr>
              <a:defRPr/>
            </a:pPr>
            <a:fld id="{300C5B48-D7E6-4D25-BED0-5E80CB3117CD}" type="slidenum">
              <a:rPr lang="en-US" altLang="ja-JP"/>
              <a:pPr>
                <a:defRPr/>
              </a:pPr>
              <a:t>‹#›</a:t>
            </a:fld>
            <a:endParaRPr lang="en-US" altLang="ja-JP"/>
          </a:p>
        </p:txBody>
      </p:sp>
    </p:spTree>
    <p:extLst>
      <p:ext uri="{BB962C8B-B14F-4D97-AF65-F5344CB8AC3E}">
        <p14:creationId xmlns:p14="http://schemas.microsoft.com/office/powerpoint/2010/main" val="176463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804025" y="6453188"/>
            <a:ext cx="2133600" cy="404812"/>
          </a:xfrm>
          <a:prstGeom prst="rect">
            <a:avLst/>
          </a:prstGeom>
          <a:ln/>
        </p:spPr>
        <p:txBody>
          <a:bodyPr/>
          <a:lstStyle>
            <a:lvl1pPr>
              <a:defRPr/>
            </a:lvl1pPr>
          </a:lstStyle>
          <a:p>
            <a:pPr>
              <a:defRPr/>
            </a:pPr>
            <a:fld id="{822BC122-4E91-4585-9830-9A4676310DED}" type="slidenum">
              <a:rPr lang="en-US" altLang="ja-JP"/>
              <a:pPr>
                <a:defRPr/>
              </a:pPr>
              <a:t>‹#›</a:t>
            </a:fld>
            <a:endParaRPr lang="en-US" altLang="ja-JP"/>
          </a:p>
        </p:txBody>
      </p:sp>
    </p:spTree>
    <p:extLst>
      <p:ext uri="{BB962C8B-B14F-4D97-AF65-F5344CB8AC3E}">
        <p14:creationId xmlns:p14="http://schemas.microsoft.com/office/powerpoint/2010/main" val="46819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Content Placeholder 2"/>
          <p:cNvSpPr>
            <a:spLocks noGrp="1"/>
          </p:cNvSpPr>
          <p:nvPr>
            <p:ph idx="1"/>
          </p:nvPr>
        </p:nvSpPr>
        <p:spPr/>
        <p:txBody>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30195FA9-40A8-4FBE-BC1B-EDC78C80F7FE}" type="slidenum">
              <a:rPr lang="en-US" altLang="ja-JP"/>
              <a:pPr>
                <a:defRPr/>
              </a:pPr>
              <a:t>‹#›</a:t>
            </a:fld>
            <a:endParaRPr lang="en-US" altLang="ja-JP"/>
          </a:p>
        </p:txBody>
      </p:sp>
    </p:spTree>
    <p:extLst>
      <p:ext uri="{BB962C8B-B14F-4D97-AF65-F5344CB8AC3E}">
        <p14:creationId xmlns:p14="http://schemas.microsoft.com/office/powerpoint/2010/main" val="334513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a:t>Click to edit Master title style</a:t>
            </a:r>
            <a:endParaRPr lang="ja-JP"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endParaRPr lang="ja-JP" altLang="en-US"/>
          </a:p>
        </p:txBody>
      </p:sp>
      <p:sp>
        <p:nvSpPr>
          <p:cNvPr id="5" name="Rectangle 6"/>
          <p:cNvSpPr>
            <a:spLocks noGrp="1" noChangeArrowheads="1"/>
          </p:cNvSpPr>
          <p:nvPr>
            <p:ph type="sldNum" sz="quarter" idx="10"/>
          </p:nvPr>
        </p:nvSpPr>
        <p:spPr>
          <a:ln/>
        </p:spPr>
        <p:txBody>
          <a:bodyPr/>
          <a:lstStyle>
            <a:lvl1pPr>
              <a:defRPr/>
            </a:lvl1pPr>
          </a:lstStyle>
          <a:p>
            <a:pPr>
              <a:defRPr/>
            </a:pPr>
            <a:fld id="{300C5B48-D7E6-4D25-BED0-5E80CB3117CD}" type="slidenum">
              <a:rPr lang="en-US" altLang="ja-JP"/>
              <a:pPr>
                <a:defRPr/>
              </a:pPr>
              <a:t>‹#›</a:t>
            </a:fld>
            <a:endParaRPr lang="en-US" altLang="ja-JP"/>
          </a:p>
        </p:txBody>
      </p:sp>
    </p:spTree>
    <p:extLst>
      <p:ext uri="{BB962C8B-B14F-4D97-AF65-F5344CB8AC3E}">
        <p14:creationId xmlns:p14="http://schemas.microsoft.com/office/powerpoint/2010/main" val="231485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tif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tiff"/><Relationship Id="rId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CML_Loggo_ppt_Header.tif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
            <a:ext cx="9144000" cy="987834"/>
          </a:xfrm>
          <a:prstGeom prst="rect">
            <a:avLst/>
          </a:prstGeom>
        </p:spPr>
      </p:pic>
      <p:sp>
        <p:nvSpPr>
          <p:cNvPr id="102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2" name="Rectangle 2"/>
          <p:cNvSpPr>
            <a:spLocks noGrp="1" noChangeArrowheads="1"/>
          </p:cNvSpPr>
          <p:nvPr>
            <p:ph type="title"/>
          </p:nvPr>
        </p:nvSpPr>
        <p:spPr bwMode="auto">
          <a:xfrm>
            <a:off x="179388" y="188913"/>
            <a:ext cx="58324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dirty="0"/>
              <a:t>マスタ タイトル書式設定</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kumimoji="1" sz="3600">
          <a:solidFill>
            <a:schemeClr val="bg1"/>
          </a:solidFill>
          <a:latin typeface="+mj-lt"/>
          <a:ea typeface="+mj-ea"/>
          <a:cs typeface="+mj-cs"/>
        </a:defRPr>
      </a:lvl1pPr>
      <a:lvl2pPr algn="l" rtl="0" eaLnBrk="0" fontAlgn="base" hangingPunct="0">
        <a:spcBef>
          <a:spcPct val="0"/>
        </a:spcBef>
        <a:spcAft>
          <a:spcPct val="0"/>
        </a:spcAft>
        <a:defRPr kumimoji="1" sz="3600">
          <a:solidFill>
            <a:schemeClr val="bg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3600">
          <a:solidFill>
            <a:schemeClr val="bg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3600">
          <a:solidFill>
            <a:schemeClr val="bg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3600">
          <a:solidFill>
            <a:schemeClr val="bg1"/>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3600">
          <a:solidFill>
            <a:schemeClr val="bg1"/>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3600">
          <a:solidFill>
            <a:schemeClr val="bg1"/>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3600">
          <a:solidFill>
            <a:schemeClr val="bg1"/>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3600">
          <a:solidFill>
            <a:schemeClr val="bg1"/>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Gisha" pitchFamily="34" charset="-79"/>
          <a:ea typeface="+mn-ea"/>
          <a:cs typeface="Gisha" pitchFamily="34" charset="-79"/>
        </a:defRPr>
      </a:lvl1pPr>
      <a:lvl2pPr marL="742950" indent="-285750" algn="l" rtl="0" eaLnBrk="0" fontAlgn="base" hangingPunct="0">
        <a:spcBef>
          <a:spcPct val="20000"/>
        </a:spcBef>
        <a:spcAft>
          <a:spcPct val="0"/>
        </a:spcAft>
        <a:buChar char="–"/>
        <a:defRPr kumimoji="1" sz="2800">
          <a:solidFill>
            <a:schemeClr val="tx1"/>
          </a:solidFill>
          <a:latin typeface="Gisha" pitchFamily="34" charset="-79"/>
          <a:ea typeface="+mn-ea"/>
          <a:cs typeface="Gisha" pitchFamily="34" charset="-79"/>
        </a:defRPr>
      </a:lvl2pPr>
      <a:lvl3pPr marL="1143000" indent="-228600" algn="l" rtl="0" eaLnBrk="0" fontAlgn="base" hangingPunct="0">
        <a:spcBef>
          <a:spcPct val="20000"/>
        </a:spcBef>
        <a:spcAft>
          <a:spcPct val="0"/>
        </a:spcAft>
        <a:buChar char="•"/>
        <a:defRPr kumimoji="1" sz="2400">
          <a:solidFill>
            <a:schemeClr val="tx1"/>
          </a:solidFill>
          <a:latin typeface="Gisha" pitchFamily="34" charset="-79"/>
          <a:ea typeface="+mn-ea"/>
          <a:cs typeface="Gisha" pitchFamily="34" charset="-79"/>
        </a:defRPr>
      </a:lvl3pPr>
      <a:lvl4pPr marL="1600200" indent="-228600" algn="l" rtl="0" eaLnBrk="0" fontAlgn="base" hangingPunct="0">
        <a:spcBef>
          <a:spcPct val="20000"/>
        </a:spcBef>
        <a:spcAft>
          <a:spcPct val="0"/>
        </a:spcAft>
        <a:buChar char="–"/>
        <a:defRPr kumimoji="1" sz="2000">
          <a:solidFill>
            <a:schemeClr val="tx1"/>
          </a:solidFill>
          <a:latin typeface="Gisha" pitchFamily="34" charset="-79"/>
          <a:ea typeface="+mn-ea"/>
          <a:cs typeface="Gisha" pitchFamily="34" charset="-79"/>
        </a:defRPr>
      </a:lvl4pPr>
      <a:lvl5pPr marL="2057400" indent="-228600" algn="l" rtl="0" eaLnBrk="0" fontAlgn="base" hangingPunct="0">
        <a:spcBef>
          <a:spcPct val="20000"/>
        </a:spcBef>
        <a:spcAft>
          <a:spcPct val="0"/>
        </a:spcAft>
        <a:buChar char="»"/>
        <a:defRPr kumimoji="1" sz="2000">
          <a:solidFill>
            <a:schemeClr val="tx1"/>
          </a:solidFill>
          <a:latin typeface="Gisha" pitchFamily="34" charset="-79"/>
          <a:ea typeface="+mn-ea"/>
          <a:cs typeface="Gisha" pitchFamily="34" charset="-79"/>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CML_Loggo_ppt_Header.tif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9144000" cy="987834"/>
          </a:xfrm>
          <a:prstGeom prst="rect">
            <a:avLst/>
          </a:prstGeom>
        </p:spPr>
      </p:pic>
      <p:sp>
        <p:nvSpPr>
          <p:cNvPr id="1026"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30" name="Rectangle 6"/>
          <p:cNvSpPr>
            <a:spLocks noGrp="1" noChangeArrowheads="1"/>
          </p:cNvSpPr>
          <p:nvPr>
            <p:ph type="sldNum" sz="quarter" idx="4"/>
          </p:nvPr>
        </p:nvSpPr>
        <p:spPr bwMode="auto">
          <a:xfrm>
            <a:off x="6804025" y="6453188"/>
            <a:ext cx="2133600" cy="40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0165A815-31C6-4DB4-B716-2E9ADE707B7A}" type="slidenum">
              <a:rPr lang="en-US" altLang="ja-JP"/>
              <a:pPr>
                <a:defRPr/>
              </a:pPr>
              <a:t>‹#›</a:t>
            </a:fld>
            <a:endParaRPr lang="en-US" altLang="ja-JP"/>
          </a:p>
        </p:txBody>
      </p:sp>
      <p:sp>
        <p:nvSpPr>
          <p:cNvPr id="2" name="Rectangle 2"/>
          <p:cNvSpPr>
            <a:spLocks noGrp="1" noChangeArrowheads="1"/>
          </p:cNvSpPr>
          <p:nvPr>
            <p:ph type="title"/>
          </p:nvPr>
        </p:nvSpPr>
        <p:spPr bwMode="auto">
          <a:xfrm>
            <a:off x="179388" y="188913"/>
            <a:ext cx="58324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dirty="0"/>
              <a:t>マスタ タイトル書式設定</a:t>
            </a:r>
          </a:p>
        </p:txBody>
      </p:sp>
      <p:pic>
        <p:nvPicPr>
          <p:cNvPr id="10" name="Picture 9" descr="CML_Loggo_.ti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7726" y="62720"/>
            <a:ext cx="2206348" cy="872245"/>
          </a:xfrm>
          <a:prstGeom prst="rect">
            <a:avLst/>
          </a:prstGeom>
        </p:spPr>
      </p:pic>
    </p:spTree>
    <p:extLst>
      <p:ext uri="{BB962C8B-B14F-4D97-AF65-F5344CB8AC3E}">
        <p14:creationId xmlns:p14="http://schemas.microsoft.com/office/powerpoint/2010/main" val="2288490614"/>
      </p:ext>
    </p:extLst>
  </p:cSld>
  <p:clrMap bg1="lt1" tx1="dk1" bg2="lt2" tx2="dk2" accent1="accent1" accent2="accent2" accent3="accent3" accent4="accent4" accent5="accent5" accent6="accent6" hlink="hlink" folHlink="folHlink"/>
  <p:sldLayoutIdLst>
    <p:sldLayoutId id="2147483674" r:id="rId1"/>
    <p:sldLayoutId id="214748367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kumimoji="1" sz="3600">
          <a:solidFill>
            <a:schemeClr val="bg1"/>
          </a:solidFill>
          <a:latin typeface="+mj-lt"/>
          <a:ea typeface="+mj-ea"/>
          <a:cs typeface="+mj-cs"/>
        </a:defRPr>
      </a:lvl1pPr>
      <a:lvl2pPr algn="l" rtl="0" eaLnBrk="0" fontAlgn="base" hangingPunct="0">
        <a:spcBef>
          <a:spcPct val="0"/>
        </a:spcBef>
        <a:spcAft>
          <a:spcPct val="0"/>
        </a:spcAft>
        <a:defRPr kumimoji="1" sz="3600">
          <a:solidFill>
            <a:schemeClr val="bg1"/>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3600">
          <a:solidFill>
            <a:schemeClr val="bg1"/>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3600">
          <a:solidFill>
            <a:schemeClr val="bg1"/>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3600">
          <a:solidFill>
            <a:schemeClr val="bg1"/>
          </a:solidFill>
          <a:latin typeface="HGP創英角ｺﾞｼｯｸUB" pitchFamily="50" charset="-128"/>
          <a:ea typeface="HGP創英角ｺﾞｼｯｸUB" pitchFamily="50" charset="-128"/>
        </a:defRPr>
      </a:lvl5pPr>
      <a:lvl6pPr marL="457200" algn="l" rtl="0" fontAlgn="base">
        <a:spcBef>
          <a:spcPct val="0"/>
        </a:spcBef>
        <a:spcAft>
          <a:spcPct val="0"/>
        </a:spcAft>
        <a:defRPr kumimoji="1" sz="3600">
          <a:solidFill>
            <a:schemeClr val="bg1"/>
          </a:solidFill>
          <a:latin typeface="HGP創英角ｺﾞｼｯｸUB" pitchFamily="50" charset="-128"/>
          <a:ea typeface="HGP創英角ｺﾞｼｯｸUB" pitchFamily="50" charset="-128"/>
        </a:defRPr>
      </a:lvl6pPr>
      <a:lvl7pPr marL="914400" algn="l" rtl="0" fontAlgn="base">
        <a:spcBef>
          <a:spcPct val="0"/>
        </a:spcBef>
        <a:spcAft>
          <a:spcPct val="0"/>
        </a:spcAft>
        <a:defRPr kumimoji="1" sz="3600">
          <a:solidFill>
            <a:schemeClr val="bg1"/>
          </a:solidFill>
          <a:latin typeface="HGP創英角ｺﾞｼｯｸUB" pitchFamily="50" charset="-128"/>
          <a:ea typeface="HGP創英角ｺﾞｼｯｸUB" pitchFamily="50" charset="-128"/>
        </a:defRPr>
      </a:lvl7pPr>
      <a:lvl8pPr marL="1371600" algn="l" rtl="0" fontAlgn="base">
        <a:spcBef>
          <a:spcPct val="0"/>
        </a:spcBef>
        <a:spcAft>
          <a:spcPct val="0"/>
        </a:spcAft>
        <a:defRPr kumimoji="1" sz="3600">
          <a:solidFill>
            <a:schemeClr val="bg1"/>
          </a:solidFill>
          <a:latin typeface="HGP創英角ｺﾞｼｯｸUB" pitchFamily="50" charset="-128"/>
          <a:ea typeface="HGP創英角ｺﾞｼｯｸUB" pitchFamily="50" charset="-128"/>
        </a:defRPr>
      </a:lvl8pPr>
      <a:lvl9pPr marL="1828800" algn="l" rtl="0" fontAlgn="base">
        <a:spcBef>
          <a:spcPct val="0"/>
        </a:spcBef>
        <a:spcAft>
          <a:spcPct val="0"/>
        </a:spcAft>
        <a:defRPr kumimoji="1" sz="3600">
          <a:solidFill>
            <a:schemeClr val="bg1"/>
          </a:solidFill>
          <a:latin typeface="HGP創英角ｺﾞｼｯｸUB" pitchFamily="50" charset="-128"/>
          <a:ea typeface="HGP創英角ｺﾞｼｯｸUB"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Gisha" pitchFamily="34" charset="-79"/>
          <a:ea typeface="+mn-ea"/>
          <a:cs typeface="Gisha" pitchFamily="34" charset="-79"/>
        </a:defRPr>
      </a:lvl1pPr>
      <a:lvl2pPr marL="742950" indent="-285750" algn="l" rtl="0" eaLnBrk="0" fontAlgn="base" hangingPunct="0">
        <a:spcBef>
          <a:spcPct val="20000"/>
        </a:spcBef>
        <a:spcAft>
          <a:spcPct val="0"/>
        </a:spcAft>
        <a:buChar char="–"/>
        <a:defRPr kumimoji="1" sz="2800">
          <a:solidFill>
            <a:schemeClr val="tx1"/>
          </a:solidFill>
          <a:latin typeface="Gisha" pitchFamily="34" charset="-79"/>
          <a:ea typeface="+mn-ea"/>
          <a:cs typeface="Gisha" pitchFamily="34" charset="-79"/>
        </a:defRPr>
      </a:lvl2pPr>
      <a:lvl3pPr marL="1143000" indent="-228600" algn="l" rtl="0" eaLnBrk="0" fontAlgn="base" hangingPunct="0">
        <a:spcBef>
          <a:spcPct val="20000"/>
        </a:spcBef>
        <a:spcAft>
          <a:spcPct val="0"/>
        </a:spcAft>
        <a:buChar char="•"/>
        <a:defRPr kumimoji="1" sz="2400">
          <a:solidFill>
            <a:schemeClr val="tx1"/>
          </a:solidFill>
          <a:latin typeface="Gisha" pitchFamily="34" charset="-79"/>
          <a:ea typeface="+mn-ea"/>
          <a:cs typeface="Gisha" pitchFamily="34" charset="-79"/>
        </a:defRPr>
      </a:lvl3pPr>
      <a:lvl4pPr marL="1600200" indent="-228600" algn="l" rtl="0" eaLnBrk="0" fontAlgn="base" hangingPunct="0">
        <a:spcBef>
          <a:spcPct val="20000"/>
        </a:spcBef>
        <a:spcAft>
          <a:spcPct val="0"/>
        </a:spcAft>
        <a:buChar char="–"/>
        <a:defRPr kumimoji="1" sz="2000">
          <a:solidFill>
            <a:schemeClr val="tx1"/>
          </a:solidFill>
          <a:latin typeface="Gisha" pitchFamily="34" charset="-79"/>
          <a:ea typeface="+mn-ea"/>
          <a:cs typeface="Gisha" pitchFamily="34" charset="-79"/>
        </a:defRPr>
      </a:lvl4pPr>
      <a:lvl5pPr marL="2057400" indent="-228600" algn="l" rtl="0" eaLnBrk="0" fontAlgn="base" hangingPunct="0">
        <a:spcBef>
          <a:spcPct val="20000"/>
        </a:spcBef>
        <a:spcAft>
          <a:spcPct val="0"/>
        </a:spcAft>
        <a:buChar char="»"/>
        <a:defRPr kumimoji="1" sz="2000">
          <a:solidFill>
            <a:schemeClr val="tx1"/>
          </a:solidFill>
          <a:latin typeface="Gisha" pitchFamily="34" charset="-79"/>
          <a:ea typeface="+mn-ea"/>
          <a:cs typeface="Gisha" pitchFamily="34" charset="-79"/>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mnh.si.edu/vtp/1-desktop/"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www.google.com/culturalinstitute/collection/van-gogh-museum?projectId=art-project&amp;source=maps.s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www.kunstmatrix.com/en"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creativelawcenter.com/museums-open-access-image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itch.io/"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playcanvas.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tch.io/"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9"/>
          <p:cNvSpPr>
            <a:spLocks noChangeArrowheads="1"/>
          </p:cNvSpPr>
          <p:nvPr/>
        </p:nvSpPr>
        <p:spPr bwMode="auto">
          <a:xfrm>
            <a:off x="1" y="2473790"/>
            <a:ext cx="9143999" cy="191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ja-JP" altLang="en-US" sz="4000" b="1" dirty="0">
                <a:latin typeface="+mj-ea"/>
                <a:ea typeface="+mj-ea"/>
                <a:cs typeface="Aharoni" pitchFamily="2" charset="-79"/>
              </a:rPr>
              <a:t>バーチャル・ミュージアム</a:t>
            </a:r>
            <a:endParaRPr lang="en-US" altLang="ja-JP" sz="4000" b="1" dirty="0">
              <a:latin typeface="+mj-ea"/>
              <a:ea typeface="+mj-ea"/>
              <a:cs typeface="Aharoni" pitchFamily="2" charset="-79"/>
            </a:endParaRPr>
          </a:p>
          <a:p>
            <a:pPr algn="ctr"/>
            <a:r>
              <a:rPr lang="en-US" altLang="ja-JP" sz="4000" b="1">
                <a:latin typeface="+mj-ea"/>
                <a:ea typeface="+mj-ea"/>
                <a:cs typeface="Aharoni" pitchFamily="2" charset="-79"/>
              </a:rPr>
              <a:t>on </a:t>
            </a:r>
            <a:r>
              <a:rPr lang="en-US" altLang="ja-JP" sz="4000" b="1" dirty="0">
                <a:latin typeface="+mj-ea"/>
                <a:ea typeface="+mj-ea"/>
                <a:cs typeface="Aharoni" pitchFamily="2" charset="-79"/>
              </a:rPr>
              <a:t>Unity</a:t>
            </a:r>
          </a:p>
          <a:p>
            <a:pPr algn="ctr"/>
            <a:r>
              <a:rPr lang="ja-JP" altLang="en-US" sz="4000" b="1" dirty="0">
                <a:latin typeface="+mj-ea"/>
                <a:ea typeface="+mj-ea"/>
                <a:cs typeface="Aharoni" pitchFamily="2" charset="-79"/>
              </a:rPr>
              <a:t>ワークショップ</a:t>
            </a:r>
            <a:endParaRPr lang="en-US" altLang="ja-JP" sz="4000" b="1" dirty="0">
              <a:latin typeface="+mj-ea"/>
              <a:ea typeface="+mj-ea"/>
              <a:cs typeface="Aharoni" pitchFamily="2" charset="-79"/>
            </a:endParaRPr>
          </a:p>
        </p:txBody>
      </p:sp>
    </p:spTree>
    <p:extLst>
      <p:ext uri="{BB962C8B-B14F-4D97-AF65-F5344CB8AC3E}">
        <p14:creationId xmlns:p14="http://schemas.microsoft.com/office/powerpoint/2010/main" val="3974108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9"/>
          <p:cNvSpPr>
            <a:spLocks noChangeArrowheads="1"/>
          </p:cNvSpPr>
          <p:nvPr/>
        </p:nvSpPr>
        <p:spPr bwMode="auto">
          <a:xfrm>
            <a:off x="1" y="2633968"/>
            <a:ext cx="9143999" cy="191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ja-JP" altLang="en-US" sz="4000" b="1" dirty="0">
                <a:latin typeface="+mj-ea"/>
                <a:ea typeface="+mj-ea"/>
                <a:cs typeface="Aharoni" pitchFamily="2" charset="-79"/>
              </a:rPr>
              <a:t>バーチャル・ミュージアム</a:t>
            </a:r>
            <a:endParaRPr lang="en-US" altLang="ja-JP" sz="4000" b="1" dirty="0">
              <a:latin typeface="+mj-ea"/>
              <a:ea typeface="+mj-ea"/>
              <a:cs typeface="Aharoni" pitchFamily="2" charset="-79"/>
            </a:endParaRPr>
          </a:p>
          <a:p>
            <a:pPr algn="ctr"/>
            <a:r>
              <a:rPr lang="ja-JP" altLang="en-US" sz="4000" b="1" dirty="0">
                <a:latin typeface="+mj-ea"/>
                <a:ea typeface="+mj-ea"/>
                <a:cs typeface="Aharoni" pitchFamily="2" charset="-79"/>
              </a:rPr>
              <a:t>一般論</a:t>
            </a:r>
            <a:endParaRPr lang="en-US" altLang="ja-JP" sz="4000" b="1" dirty="0">
              <a:latin typeface="+mj-ea"/>
              <a:ea typeface="+mj-ea"/>
              <a:cs typeface="Aharoni" pitchFamily="2" charset="-79"/>
            </a:endParaRPr>
          </a:p>
        </p:txBody>
      </p:sp>
    </p:spTree>
    <p:extLst>
      <p:ext uri="{BB962C8B-B14F-4D97-AF65-F5344CB8AC3E}">
        <p14:creationId xmlns:p14="http://schemas.microsoft.com/office/powerpoint/2010/main" val="1842504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2"/>
          <p:cNvSpPr/>
          <p:nvPr/>
        </p:nvSpPr>
        <p:spPr>
          <a:xfrm>
            <a:off x="96984" y="216843"/>
            <a:ext cx="6442365" cy="523220"/>
          </a:xfrm>
          <a:prstGeom prst="rect">
            <a:avLst/>
          </a:prstGeom>
        </p:spPr>
        <p:txBody>
          <a:bodyPr wrap="square">
            <a:spAutoFit/>
          </a:bodyPr>
          <a:lstStyle/>
          <a:p>
            <a:pPr marL="342900" indent="-342900">
              <a:spcBef>
                <a:spcPct val="20000"/>
              </a:spcBef>
            </a:pPr>
            <a:r>
              <a:rPr lang="en-US" altLang="ja-JP" sz="2800" b="1" dirty="0">
                <a:solidFill>
                  <a:schemeClr val="bg1"/>
                </a:solidFill>
                <a:latin typeface="+mn-lt"/>
              </a:rPr>
              <a:t>Web</a:t>
            </a:r>
            <a:r>
              <a:rPr lang="ja-JP" altLang="en-US" sz="2800" b="1" dirty="0">
                <a:solidFill>
                  <a:schemeClr val="bg1"/>
                </a:solidFill>
                <a:latin typeface="+mn-lt"/>
              </a:rPr>
              <a:t>サービス</a:t>
            </a:r>
            <a:endParaRPr lang="en-US" altLang="ja-JP" sz="2800" b="1" dirty="0">
              <a:solidFill>
                <a:schemeClr val="bg1"/>
              </a:solidFill>
              <a:latin typeface="+mn-lt"/>
            </a:endParaRPr>
          </a:p>
        </p:txBody>
      </p:sp>
      <p:sp>
        <p:nvSpPr>
          <p:cNvPr id="4" name="正方形/長方形 3"/>
          <p:cNvSpPr/>
          <p:nvPr/>
        </p:nvSpPr>
        <p:spPr>
          <a:xfrm>
            <a:off x="2086867" y="5861819"/>
            <a:ext cx="5160387" cy="369332"/>
          </a:xfrm>
          <a:prstGeom prst="rect">
            <a:avLst/>
          </a:prstGeom>
        </p:spPr>
        <p:txBody>
          <a:bodyPr wrap="none">
            <a:spAutoFit/>
          </a:bodyPr>
          <a:lstStyle/>
          <a:p>
            <a:r>
              <a:rPr lang="en-US" altLang="ja-JP" dirty="0"/>
              <a:t>Smithsonian National Museum of Natural History</a:t>
            </a:r>
            <a:endParaRPr lang="ja-JP" altLang="en-US" dirty="0"/>
          </a:p>
        </p:txBody>
      </p:sp>
      <p:sp>
        <p:nvSpPr>
          <p:cNvPr id="5" name="正方形/長方形 4"/>
          <p:cNvSpPr/>
          <p:nvPr/>
        </p:nvSpPr>
        <p:spPr>
          <a:xfrm>
            <a:off x="3035513" y="6343670"/>
            <a:ext cx="3239871" cy="276999"/>
          </a:xfrm>
          <a:prstGeom prst="rect">
            <a:avLst/>
          </a:prstGeom>
        </p:spPr>
        <p:txBody>
          <a:bodyPr wrap="square">
            <a:spAutoFit/>
          </a:bodyPr>
          <a:lstStyle/>
          <a:p>
            <a:r>
              <a:rPr lang="en-US" altLang="ja-JP" sz="1200" dirty="0">
                <a:hlinkClick r:id="rId3"/>
              </a:rPr>
              <a:t>http://www.mnh.si.edu/vtp/1-desktop/</a:t>
            </a:r>
            <a:endParaRPr lang="ja-JP" altLang="en-US" sz="1200"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139" y="2127761"/>
            <a:ext cx="6798582" cy="3475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1">
            <a:extLst>
              <a:ext uri="{FF2B5EF4-FFF2-40B4-BE49-F238E27FC236}">
                <a16:creationId xmlns:a16="http://schemas.microsoft.com/office/drawing/2014/main" id="{2E4D2142-7DB5-4C35-A4F6-5B7BEF29D07F}"/>
              </a:ext>
            </a:extLst>
          </p:cNvPr>
          <p:cNvSpPr/>
          <p:nvPr/>
        </p:nvSpPr>
        <p:spPr>
          <a:xfrm>
            <a:off x="160450" y="1230242"/>
            <a:ext cx="5509842" cy="461665"/>
          </a:xfrm>
          <a:prstGeom prst="rect">
            <a:avLst/>
          </a:prstGeom>
        </p:spPr>
        <p:txBody>
          <a:bodyPr wrap="none">
            <a:spAutoFit/>
          </a:bodyPr>
          <a:lstStyle/>
          <a:p>
            <a:r>
              <a:rPr lang="ja-JP" altLang="en-US" sz="2400" b="1" dirty="0"/>
              <a:t>全方位パノラマ、フロアマップ、情報提示</a:t>
            </a:r>
            <a:endParaRPr lang="en-US" altLang="ja-JP" sz="2400" b="1" dirty="0"/>
          </a:p>
        </p:txBody>
      </p:sp>
    </p:spTree>
    <p:extLst>
      <p:ext uri="{BB962C8B-B14F-4D97-AF65-F5344CB8AC3E}">
        <p14:creationId xmlns:p14="http://schemas.microsoft.com/office/powerpoint/2010/main" val="141468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2"/>
          <p:cNvSpPr/>
          <p:nvPr/>
        </p:nvSpPr>
        <p:spPr>
          <a:xfrm>
            <a:off x="96984" y="216843"/>
            <a:ext cx="6442365" cy="523220"/>
          </a:xfrm>
          <a:prstGeom prst="rect">
            <a:avLst/>
          </a:prstGeom>
        </p:spPr>
        <p:txBody>
          <a:bodyPr wrap="square">
            <a:spAutoFit/>
          </a:bodyPr>
          <a:lstStyle/>
          <a:p>
            <a:pPr marL="342900" indent="-342900">
              <a:spcBef>
                <a:spcPct val="20000"/>
              </a:spcBef>
            </a:pPr>
            <a:r>
              <a:rPr lang="en-US" altLang="ja-JP" sz="2800" b="1" dirty="0">
                <a:solidFill>
                  <a:schemeClr val="bg1"/>
                </a:solidFill>
                <a:latin typeface="+mn-lt"/>
              </a:rPr>
              <a:t>Web</a:t>
            </a:r>
            <a:r>
              <a:rPr lang="ja-JP" altLang="en-US" sz="2800" b="1" dirty="0">
                <a:solidFill>
                  <a:schemeClr val="bg1"/>
                </a:solidFill>
                <a:latin typeface="+mn-lt"/>
              </a:rPr>
              <a:t>サービス</a:t>
            </a:r>
            <a:endParaRPr lang="en-US" altLang="ja-JP" sz="2800" b="1" dirty="0">
              <a:solidFill>
                <a:schemeClr val="bg1"/>
              </a:solidFill>
              <a:latin typeface="+mn-lt"/>
            </a:endParaRPr>
          </a:p>
        </p:txBody>
      </p:sp>
      <p:sp>
        <p:nvSpPr>
          <p:cNvPr id="2" name="正方形/長方形 1"/>
          <p:cNvSpPr/>
          <p:nvPr/>
        </p:nvSpPr>
        <p:spPr>
          <a:xfrm>
            <a:off x="2601995" y="1226082"/>
            <a:ext cx="3403304" cy="677108"/>
          </a:xfrm>
          <a:prstGeom prst="rect">
            <a:avLst/>
          </a:prstGeom>
        </p:spPr>
        <p:txBody>
          <a:bodyPr wrap="none">
            <a:spAutoFit/>
          </a:bodyPr>
          <a:lstStyle/>
          <a:p>
            <a:pPr algn="ctr"/>
            <a:r>
              <a:rPr lang="en-US" altLang="ja-JP" sz="2400" b="1" dirty="0"/>
              <a:t>Google Arts &amp; Culture</a:t>
            </a:r>
          </a:p>
          <a:p>
            <a:pPr algn="ctr"/>
            <a:r>
              <a:rPr lang="en-US" altLang="ja-JP" sz="1400" dirty="0"/>
              <a:t>(Google Art Project)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055" y="2252211"/>
            <a:ext cx="7266747" cy="3422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正方形/長方形 7"/>
          <p:cNvSpPr/>
          <p:nvPr/>
        </p:nvSpPr>
        <p:spPr>
          <a:xfrm>
            <a:off x="2427973" y="5852753"/>
            <a:ext cx="3751348" cy="707886"/>
          </a:xfrm>
          <a:prstGeom prst="rect">
            <a:avLst/>
          </a:prstGeom>
        </p:spPr>
        <p:txBody>
          <a:bodyPr wrap="none">
            <a:spAutoFit/>
          </a:bodyPr>
          <a:lstStyle/>
          <a:p>
            <a:pPr algn="ctr"/>
            <a:r>
              <a:rPr lang="ja-JP" altLang="en-US" sz="2000" b="1" dirty="0"/>
              <a:t>パノラマ、フロアマップ、情報提示</a:t>
            </a:r>
            <a:endParaRPr lang="en-US" altLang="ja-JP" sz="2000" b="1" dirty="0"/>
          </a:p>
          <a:p>
            <a:pPr algn="ctr"/>
            <a:r>
              <a:rPr lang="en-US" altLang="ja-JP" sz="2000" dirty="0"/>
              <a:t>(Street View</a:t>
            </a:r>
            <a:r>
              <a:rPr lang="ja-JP" altLang="en-US" sz="2000" dirty="0"/>
              <a:t>の室内版</a:t>
            </a:r>
            <a:r>
              <a:rPr lang="en-US" altLang="ja-JP" sz="2000" dirty="0"/>
              <a:t>)</a:t>
            </a:r>
          </a:p>
        </p:txBody>
      </p:sp>
      <p:sp>
        <p:nvSpPr>
          <p:cNvPr id="4" name="正方形/長方形 3"/>
          <p:cNvSpPr/>
          <p:nvPr/>
        </p:nvSpPr>
        <p:spPr>
          <a:xfrm>
            <a:off x="96984" y="6581574"/>
            <a:ext cx="9047016" cy="276999"/>
          </a:xfrm>
          <a:prstGeom prst="rect">
            <a:avLst/>
          </a:prstGeom>
        </p:spPr>
        <p:txBody>
          <a:bodyPr wrap="square">
            <a:spAutoFit/>
          </a:bodyPr>
          <a:lstStyle/>
          <a:p>
            <a:pPr algn="ctr"/>
            <a:r>
              <a:rPr lang="en-US" altLang="ja-JP" sz="1200" dirty="0">
                <a:hlinkClick r:id="rId4"/>
              </a:rPr>
              <a:t>http://www.google.com/culturalinstitute/collection/van-gogh-museum?projectId=art-project&amp;source=maps.sv</a:t>
            </a:r>
            <a:endParaRPr lang="ja-JP" altLang="en-US" sz="1200" dirty="0"/>
          </a:p>
        </p:txBody>
      </p:sp>
    </p:spTree>
    <p:extLst>
      <p:ext uri="{BB962C8B-B14F-4D97-AF65-F5344CB8AC3E}">
        <p14:creationId xmlns:p14="http://schemas.microsoft.com/office/powerpoint/2010/main" val="201225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2"/>
          <p:cNvSpPr/>
          <p:nvPr/>
        </p:nvSpPr>
        <p:spPr>
          <a:xfrm>
            <a:off x="96984" y="216843"/>
            <a:ext cx="6442365" cy="523220"/>
          </a:xfrm>
          <a:prstGeom prst="rect">
            <a:avLst/>
          </a:prstGeom>
        </p:spPr>
        <p:txBody>
          <a:bodyPr wrap="square">
            <a:spAutoFit/>
          </a:bodyPr>
          <a:lstStyle/>
          <a:p>
            <a:pPr marL="342900" indent="-342900">
              <a:spcBef>
                <a:spcPct val="20000"/>
              </a:spcBef>
            </a:pPr>
            <a:r>
              <a:rPr lang="en-US" altLang="ja-JP" sz="2800" b="1" dirty="0">
                <a:solidFill>
                  <a:schemeClr val="bg1"/>
                </a:solidFill>
                <a:latin typeface="+mn-lt"/>
              </a:rPr>
              <a:t>Web</a:t>
            </a:r>
            <a:r>
              <a:rPr lang="ja-JP" altLang="en-US" sz="2800" b="1" dirty="0">
                <a:solidFill>
                  <a:schemeClr val="bg1"/>
                </a:solidFill>
                <a:latin typeface="+mn-lt"/>
              </a:rPr>
              <a:t>サービス</a:t>
            </a:r>
            <a:endParaRPr lang="en-US" altLang="ja-JP" sz="2800" b="1" dirty="0">
              <a:solidFill>
                <a:schemeClr val="bg1"/>
              </a:solidFill>
              <a:latin typeface="+mn-lt"/>
            </a:endParaRPr>
          </a:p>
        </p:txBody>
      </p:sp>
      <p:sp>
        <p:nvSpPr>
          <p:cNvPr id="8" name="正方形/長方形 7"/>
          <p:cNvSpPr/>
          <p:nvPr/>
        </p:nvSpPr>
        <p:spPr>
          <a:xfrm>
            <a:off x="3602311" y="5726624"/>
            <a:ext cx="1939377" cy="523220"/>
          </a:xfrm>
          <a:prstGeom prst="rect">
            <a:avLst/>
          </a:prstGeom>
        </p:spPr>
        <p:txBody>
          <a:bodyPr wrap="none">
            <a:spAutoFit/>
          </a:bodyPr>
          <a:lstStyle/>
          <a:p>
            <a:r>
              <a:rPr lang="en-US" altLang="ja-JP" sz="2800" dirty="0"/>
              <a:t>GIGA Pixel</a:t>
            </a:r>
          </a:p>
        </p:txBody>
      </p:sp>
      <p:pic>
        <p:nvPicPr>
          <p:cNvPr id="5" name="Picture 4" descr="A picture containing graphical user interface&#10;&#10;Description automatically generated">
            <a:extLst>
              <a:ext uri="{FF2B5EF4-FFF2-40B4-BE49-F238E27FC236}">
                <a16:creationId xmlns:a16="http://schemas.microsoft.com/office/drawing/2014/main" id="{0FC54C00-68BE-4AC6-9984-6CCCDBC707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21" y="2147589"/>
            <a:ext cx="6060558" cy="3409064"/>
          </a:xfrm>
          <a:prstGeom prst="rect">
            <a:avLst/>
          </a:prstGeom>
        </p:spPr>
      </p:pic>
      <p:sp>
        <p:nvSpPr>
          <p:cNvPr id="9" name="正方形/長方形 1">
            <a:extLst>
              <a:ext uri="{FF2B5EF4-FFF2-40B4-BE49-F238E27FC236}">
                <a16:creationId xmlns:a16="http://schemas.microsoft.com/office/drawing/2014/main" id="{EC8F67EA-C163-4128-B239-70262C05102F}"/>
              </a:ext>
            </a:extLst>
          </p:cNvPr>
          <p:cNvSpPr/>
          <p:nvPr/>
        </p:nvSpPr>
        <p:spPr>
          <a:xfrm>
            <a:off x="2601995" y="1226082"/>
            <a:ext cx="3403304" cy="677108"/>
          </a:xfrm>
          <a:prstGeom prst="rect">
            <a:avLst/>
          </a:prstGeom>
        </p:spPr>
        <p:txBody>
          <a:bodyPr wrap="none">
            <a:spAutoFit/>
          </a:bodyPr>
          <a:lstStyle/>
          <a:p>
            <a:pPr algn="ctr"/>
            <a:r>
              <a:rPr lang="en-US" altLang="ja-JP" sz="2400" b="1" dirty="0"/>
              <a:t>Google Arts &amp; Culture</a:t>
            </a:r>
          </a:p>
          <a:p>
            <a:pPr algn="ctr"/>
            <a:r>
              <a:rPr lang="en-US" altLang="ja-JP" sz="1400" dirty="0"/>
              <a:t>(Google Art Project)</a:t>
            </a:r>
          </a:p>
        </p:txBody>
      </p:sp>
    </p:spTree>
    <p:extLst>
      <p:ext uri="{BB962C8B-B14F-4D97-AF65-F5344CB8AC3E}">
        <p14:creationId xmlns:p14="http://schemas.microsoft.com/office/powerpoint/2010/main" val="1393357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2"/>
          <p:cNvSpPr/>
          <p:nvPr/>
        </p:nvSpPr>
        <p:spPr>
          <a:xfrm>
            <a:off x="96984" y="216843"/>
            <a:ext cx="6442365" cy="523220"/>
          </a:xfrm>
          <a:prstGeom prst="rect">
            <a:avLst/>
          </a:prstGeom>
        </p:spPr>
        <p:txBody>
          <a:bodyPr wrap="square">
            <a:spAutoFit/>
          </a:bodyPr>
          <a:lstStyle/>
          <a:p>
            <a:pPr marL="342900" indent="-342900">
              <a:spcBef>
                <a:spcPct val="20000"/>
              </a:spcBef>
            </a:pPr>
            <a:r>
              <a:rPr lang="en-US" altLang="ja-JP" sz="2800" b="1" dirty="0">
                <a:solidFill>
                  <a:schemeClr val="bg1"/>
                </a:solidFill>
                <a:latin typeface="+mn-lt"/>
              </a:rPr>
              <a:t>Web</a:t>
            </a:r>
            <a:r>
              <a:rPr lang="ja-JP" altLang="en-US" sz="2800" b="1" dirty="0">
                <a:solidFill>
                  <a:schemeClr val="bg1"/>
                </a:solidFill>
                <a:latin typeface="+mn-lt"/>
              </a:rPr>
              <a:t>サービス</a:t>
            </a:r>
            <a:endParaRPr lang="en-US" altLang="ja-JP" sz="2800" b="1" dirty="0">
              <a:solidFill>
                <a:schemeClr val="bg1"/>
              </a:solidFill>
              <a:latin typeface="+mn-lt"/>
            </a:endParaRPr>
          </a:p>
        </p:txBody>
      </p:sp>
      <p:sp>
        <p:nvSpPr>
          <p:cNvPr id="10" name="正方形/長方形 9"/>
          <p:cNvSpPr/>
          <p:nvPr/>
        </p:nvSpPr>
        <p:spPr>
          <a:xfrm>
            <a:off x="3199043" y="6433233"/>
            <a:ext cx="2745912" cy="276999"/>
          </a:xfrm>
          <a:prstGeom prst="rect">
            <a:avLst/>
          </a:prstGeom>
        </p:spPr>
        <p:txBody>
          <a:bodyPr wrap="square">
            <a:spAutoFit/>
          </a:bodyPr>
          <a:lstStyle/>
          <a:p>
            <a:r>
              <a:rPr lang="en-US" altLang="ja-JP" sz="1200" dirty="0"/>
              <a:t>https://matterport.com/</a:t>
            </a:r>
            <a:endParaRPr lang="ja-JP" altLang="en-US" sz="1200" dirty="0"/>
          </a:p>
        </p:txBody>
      </p:sp>
      <p:sp>
        <p:nvSpPr>
          <p:cNvPr id="8" name="正方形/長方形 7"/>
          <p:cNvSpPr/>
          <p:nvPr/>
        </p:nvSpPr>
        <p:spPr>
          <a:xfrm>
            <a:off x="3449887" y="1147857"/>
            <a:ext cx="1707519" cy="461665"/>
          </a:xfrm>
          <a:prstGeom prst="rect">
            <a:avLst/>
          </a:prstGeom>
        </p:spPr>
        <p:txBody>
          <a:bodyPr wrap="none">
            <a:spAutoFit/>
          </a:bodyPr>
          <a:lstStyle/>
          <a:p>
            <a:r>
              <a:rPr lang="en-US" altLang="ja-JP" sz="2400" b="1" dirty="0"/>
              <a:t>Matterport</a:t>
            </a:r>
          </a:p>
        </p:txBody>
      </p:sp>
      <p:pic>
        <p:nvPicPr>
          <p:cNvPr id="4" name="Picture 3">
            <a:extLst>
              <a:ext uri="{FF2B5EF4-FFF2-40B4-BE49-F238E27FC236}">
                <a16:creationId xmlns:a16="http://schemas.microsoft.com/office/drawing/2014/main" id="{F1F8263E-D03F-49FC-8D04-497546EF40C3}"/>
              </a:ext>
            </a:extLst>
          </p:cNvPr>
          <p:cNvPicPr>
            <a:picLocks noChangeAspect="1"/>
          </p:cNvPicPr>
          <p:nvPr/>
        </p:nvPicPr>
        <p:blipFill>
          <a:blip r:embed="rId3"/>
          <a:stretch>
            <a:fillRect/>
          </a:stretch>
        </p:blipFill>
        <p:spPr>
          <a:xfrm>
            <a:off x="749808" y="1792266"/>
            <a:ext cx="7644381" cy="3976024"/>
          </a:xfrm>
          <a:prstGeom prst="rect">
            <a:avLst/>
          </a:prstGeom>
        </p:spPr>
      </p:pic>
      <p:sp>
        <p:nvSpPr>
          <p:cNvPr id="13" name="正方形/長方形 7">
            <a:extLst>
              <a:ext uri="{FF2B5EF4-FFF2-40B4-BE49-F238E27FC236}">
                <a16:creationId xmlns:a16="http://schemas.microsoft.com/office/drawing/2014/main" id="{727EF610-9202-4383-BCA3-426236218405}"/>
              </a:ext>
            </a:extLst>
          </p:cNvPr>
          <p:cNvSpPr/>
          <p:nvPr/>
        </p:nvSpPr>
        <p:spPr>
          <a:xfrm>
            <a:off x="2169888" y="5900706"/>
            <a:ext cx="4267515" cy="400110"/>
          </a:xfrm>
          <a:prstGeom prst="rect">
            <a:avLst/>
          </a:prstGeom>
        </p:spPr>
        <p:txBody>
          <a:bodyPr wrap="none">
            <a:spAutoFit/>
          </a:bodyPr>
          <a:lstStyle/>
          <a:p>
            <a:pPr algn="ctr"/>
            <a:r>
              <a:rPr lang="ja-JP" altLang="en-US" sz="2000" b="1" dirty="0"/>
              <a:t>パノラマ、立体フロアマップ、情報提示</a:t>
            </a:r>
            <a:endParaRPr lang="en-US" altLang="ja-JP" sz="2000" b="1" dirty="0"/>
          </a:p>
        </p:txBody>
      </p:sp>
    </p:spTree>
    <p:extLst>
      <p:ext uri="{BB962C8B-B14F-4D97-AF65-F5344CB8AC3E}">
        <p14:creationId xmlns:p14="http://schemas.microsoft.com/office/powerpoint/2010/main" val="1750716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2"/>
          <p:cNvSpPr/>
          <p:nvPr/>
        </p:nvSpPr>
        <p:spPr>
          <a:xfrm>
            <a:off x="96984" y="216843"/>
            <a:ext cx="6442365" cy="523220"/>
          </a:xfrm>
          <a:prstGeom prst="rect">
            <a:avLst/>
          </a:prstGeom>
        </p:spPr>
        <p:txBody>
          <a:bodyPr wrap="square">
            <a:spAutoFit/>
          </a:bodyPr>
          <a:lstStyle/>
          <a:p>
            <a:pPr marL="342900" indent="-342900">
              <a:spcBef>
                <a:spcPct val="20000"/>
              </a:spcBef>
            </a:pPr>
            <a:r>
              <a:rPr lang="en-US" altLang="ja-JP" sz="2800" b="1" dirty="0">
                <a:solidFill>
                  <a:schemeClr val="bg1"/>
                </a:solidFill>
                <a:latin typeface="+mn-lt"/>
              </a:rPr>
              <a:t>Web</a:t>
            </a:r>
            <a:r>
              <a:rPr lang="ja-JP" altLang="en-US" sz="2800" b="1" dirty="0">
                <a:solidFill>
                  <a:schemeClr val="bg1"/>
                </a:solidFill>
                <a:latin typeface="+mn-lt"/>
              </a:rPr>
              <a:t>サービス</a:t>
            </a:r>
            <a:endParaRPr lang="en-US" altLang="ja-JP" sz="2800" b="1" dirty="0">
              <a:solidFill>
                <a:schemeClr val="bg1"/>
              </a:solidFill>
              <a:latin typeface="+mn-lt"/>
            </a:endParaRPr>
          </a:p>
        </p:txBody>
      </p:sp>
      <p:sp>
        <p:nvSpPr>
          <p:cNvPr id="2" name="正方形/長方形 1"/>
          <p:cNvSpPr/>
          <p:nvPr/>
        </p:nvSpPr>
        <p:spPr>
          <a:xfrm>
            <a:off x="3318166" y="1349462"/>
            <a:ext cx="2402837" cy="461665"/>
          </a:xfrm>
          <a:prstGeom prst="rect">
            <a:avLst/>
          </a:prstGeom>
        </p:spPr>
        <p:txBody>
          <a:bodyPr wrap="none">
            <a:spAutoFit/>
          </a:bodyPr>
          <a:lstStyle/>
          <a:p>
            <a:r>
              <a:rPr lang="en-US" altLang="ja-JP" sz="2400" b="1"/>
              <a:t>KUNSTMATRIX</a:t>
            </a:r>
            <a:endParaRPr lang="en-US" altLang="ja-JP" sz="2400" b="1" dirty="0"/>
          </a:p>
        </p:txBody>
      </p:sp>
      <p:sp>
        <p:nvSpPr>
          <p:cNvPr id="6" name="正方形/長方形 5"/>
          <p:cNvSpPr/>
          <p:nvPr/>
        </p:nvSpPr>
        <p:spPr>
          <a:xfrm>
            <a:off x="3718463" y="6247906"/>
            <a:ext cx="2346668" cy="276999"/>
          </a:xfrm>
          <a:prstGeom prst="rect">
            <a:avLst/>
          </a:prstGeom>
        </p:spPr>
        <p:txBody>
          <a:bodyPr wrap="none">
            <a:spAutoFit/>
          </a:bodyPr>
          <a:lstStyle/>
          <a:p>
            <a:r>
              <a:rPr lang="en-US" altLang="ja-JP" sz="1200" dirty="0">
                <a:hlinkClick r:id="rId3"/>
              </a:rPr>
              <a:t>https://</a:t>
            </a:r>
            <a:r>
              <a:rPr lang="en-US" altLang="ja-JP" sz="1200" dirty="0" err="1">
                <a:hlinkClick r:id="rId3"/>
              </a:rPr>
              <a:t>www.kunstmatrix.com</a:t>
            </a:r>
            <a:r>
              <a:rPr lang="en-US" altLang="ja-JP" sz="1200" dirty="0">
                <a:hlinkClick r:id="rId3"/>
              </a:rPr>
              <a:t>/</a:t>
            </a:r>
            <a:r>
              <a:rPr lang="en-US" altLang="ja-JP" sz="1200" dirty="0" err="1">
                <a:hlinkClick r:id="rId3"/>
              </a:rPr>
              <a:t>en</a:t>
            </a:r>
            <a:endParaRPr lang="ja-JP" altLang="en-US" sz="1200" dirty="0"/>
          </a:p>
        </p:txBody>
      </p:sp>
      <p:sp>
        <p:nvSpPr>
          <p:cNvPr id="12" name="正方形/長方形 11"/>
          <p:cNvSpPr/>
          <p:nvPr/>
        </p:nvSpPr>
        <p:spPr>
          <a:xfrm>
            <a:off x="2995449" y="5867934"/>
            <a:ext cx="3313792" cy="369332"/>
          </a:xfrm>
          <a:prstGeom prst="rect">
            <a:avLst/>
          </a:prstGeom>
        </p:spPr>
        <p:txBody>
          <a:bodyPr wrap="none">
            <a:spAutoFit/>
          </a:bodyPr>
          <a:lstStyle/>
          <a:p>
            <a:r>
              <a:rPr lang="en-US" altLang="ja-JP" dirty="0"/>
              <a:t>WebGL based 3D walkthrough</a:t>
            </a:r>
          </a:p>
        </p:txBody>
      </p:sp>
      <p:pic>
        <p:nvPicPr>
          <p:cNvPr id="5" name="Picture 4">
            <a:extLst>
              <a:ext uri="{FF2B5EF4-FFF2-40B4-BE49-F238E27FC236}">
                <a16:creationId xmlns:a16="http://schemas.microsoft.com/office/drawing/2014/main" id="{0873DF62-B98F-4062-98F2-B3F05D7BD1D9}"/>
              </a:ext>
            </a:extLst>
          </p:cNvPr>
          <p:cNvPicPr>
            <a:picLocks noChangeAspect="1"/>
          </p:cNvPicPr>
          <p:nvPr/>
        </p:nvPicPr>
        <p:blipFill>
          <a:blip r:embed="rId4"/>
          <a:stretch>
            <a:fillRect/>
          </a:stretch>
        </p:blipFill>
        <p:spPr>
          <a:xfrm>
            <a:off x="1084521" y="2070910"/>
            <a:ext cx="6974958" cy="3537241"/>
          </a:xfrm>
          <a:prstGeom prst="rect">
            <a:avLst/>
          </a:prstGeom>
        </p:spPr>
      </p:pic>
    </p:spTree>
    <p:extLst>
      <p:ext uri="{BB962C8B-B14F-4D97-AF65-F5344CB8AC3E}">
        <p14:creationId xmlns:p14="http://schemas.microsoft.com/office/powerpoint/2010/main" val="3194114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2"/>
          <p:cNvSpPr/>
          <p:nvPr/>
        </p:nvSpPr>
        <p:spPr>
          <a:xfrm>
            <a:off x="96984" y="216843"/>
            <a:ext cx="8027513" cy="523220"/>
          </a:xfrm>
          <a:prstGeom prst="rect">
            <a:avLst/>
          </a:prstGeom>
        </p:spPr>
        <p:txBody>
          <a:bodyPr wrap="square">
            <a:spAutoFit/>
          </a:bodyPr>
          <a:lstStyle/>
          <a:p>
            <a:r>
              <a:rPr lang="ja-JP" altLang="en-US" sz="2800" b="1" dirty="0">
                <a:solidFill>
                  <a:schemeClr val="bg1"/>
                </a:solidFill>
              </a:rPr>
              <a:t>実ミュージアムとデジタルテクノロジーの併設</a:t>
            </a:r>
            <a:endParaRPr lang="en-US" altLang="ja-JP" sz="2800" b="1" dirty="0">
              <a:solidFill>
                <a:schemeClr val="bg1"/>
              </a:solidFill>
            </a:endParaRPr>
          </a:p>
        </p:txBody>
      </p:sp>
      <p:sp>
        <p:nvSpPr>
          <p:cNvPr id="4" name="正方形/長方形 3"/>
          <p:cNvSpPr/>
          <p:nvPr/>
        </p:nvSpPr>
        <p:spPr>
          <a:xfrm>
            <a:off x="3090831" y="5502426"/>
            <a:ext cx="4484123" cy="461665"/>
          </a:xfrm>
          <a:prstGeom prst="rect">
            <a:avLst/>
          </a:prstGeom>
        </p:spPr>
        <p:txBody>
          <a:bodyPr wrap="square">
            <a:spAutoFit/>
          </a:bodyPr>
          <a:lstStyle/>
          <a:p>
            <a:r>
              <a:rPr lang="en-US" altLang="ja-JP" sz="2400" dirty="0"/>
              <a:t>Cleveland Museum</a:t>
            </a:r>
            <a:endParaRPr lang="ja-JP" altLang="en-US" sz="2400" dirty="0"/>
          </a:p>
        </p:txBody>
      </p:sp>
      <p:pic>
        <p:nvPicPr>
          <p:cNvPr id="5122" name="Picture 2" descr="http://www.clevelandart.org/sites/default/files/styles/banner/public/banners/GalleryOne_B04.jpg?itok=wYY1d9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72" y="2492376"/>
            <a:ext cx="733425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450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2"/>
          <p:cNvSpPr/>
          <p:nvPr/>
        </p:nvSpPr>
        <p:spPr>
          <a:xfrm>
            <a:off x="96984" y="216843"/>
            <a:ext cx="6442365" cy="523220"/>
          </a:xfrm>
          <a:prstGeom prst="rect">
            <a:avLst/>
          </a:prstGeom>
        </p:spPr>
        <p:txBody>
          <a:bodyPr wrap="square">
            <a:spAutoFit/>
          </a:bodyPr>
          <a:lstStyle/>
          <a:p>
            <a:pPr marL="342900" indent="-342900">
              <a:spcBef>
                <a:spcPct val="20000"/>
              </a:spcBef>
            </a:pPr>
            <a:r>
              <a:rPr lang="ja-JP" altLang="en-US" sz="2800" b="1" dirty="0">
                <a:solidFill>
                  <a:schemeClr val="bg1"/>
                </a:solidFill>
                <a:latin typeface="+mn-lt"/>
              </a:rPr>
              <a:t>作品データ公開</a:t>
            </a:r>
            <a:endParaRPr lang="en-US" altLang="ja-JP" sz="2800" b="1" dirty="0">
              <a:solidFill>
                <a:schemeClr val="bg1"/>
              </a:solidFill>
              <a:latin typeface="+mn-lt"/>
            </a:endParaRPr>
          </a:p>
        </p:txBody>
      </p:sp>
      <p:sp>
        <p:nvSpPr>
          <p:cNvPr id="6" name="Rectangle 5"/>
          <p:cNvSpPr/>
          <p:nvPr/>
        </p:nvSpPr>
        <p:spPr>
          <a:xfrm>
            <a:off x="497009" y="1569873"/>
            <a:ext cx="8018542" cy="830997"/>
          </a:xfrm>
          <a:prstGeom prst="rect">
            <a:avLst/>
          </a:prstGeom>
        </p:spPr>
        <p:txBody>
          <a:bodyPr wrap="none">
            <a:spAutoFit/>
          </a:bodyPr>
          <a:lstStyle/>
          <a:p>
            <a:r>
              <a:rPr lang="ja-JP" altLang="en-US" sz="2400" dirty="0">
                <a:solidFill>
                  <a:srgbClr val="000000"/>
                </a:solidFill>
                <a:latin typeface="The Met Serif Web"/>
              </a:rPr>
              <a:t>美術館の所有している作品データ（多くは写真の画像データ）</a:t>
            </a:r>
            <a:endParaRPr lang="en-US" altLang="ja-JP" sz="2400" dirty="0">
              <a:solidFill>
                <a:srgbClr val="000000"/>
              </a:solidFill>
              <a:latin typeface="The Met Serif Web"/>
            </a:endParaRPr>
          </a:p>
          <a:p>
            <a:pPr algn="ctr"/>
            <a:r>
              <a:rPr lang="ja-JP" altLang="en-US" sz="2400" dirty="0">
                <a:solidFill>
                  <a:srgbClr val="000000"/>
                </a:solidFill>
                <a:latin typeface="The Met Serif Web"/>
              </a:rPr>
              <a:t>を一般に公開する動き</a:t>
            </a:r>
            <a:endParaRPr lang="en-US" sz="2400" dirty="0"/>
          </a:p>
        </p:txBody>
      </p:sp>
      <p:sp>
        <p:nvSpPr>
          <p:cNvPr id="7" name="Rectangle 6">
            <a:extLst>
              <a:ext uri="{FF2B5EF4-FFF2-40B4-BE49-F238E27FC236}">
                <a16:creationId xmlns:a16="http://schemas.microsoft.com/office/drawing/2014/main" id="{75C6D31A-613F-4388-AF4C-E9736787929C}"/>
              </a:ext>
            </a:extLst>
          </p:cNvPr>
          <p:cNvSpPr/>
          <p:nvPr/>
        </p:nvSpPr>
        <p:spPr>
          <a:xfrm>
            <a:off x="7239837" y="5409084"/>
            <a:ext cx="1542422" cy="1015663"/>
          </a:xfrm>
          <a:prstGeom prst="rect">
            <a:avLst/>
          </a:prstGeom>
        </p:spPr>
        <p:txBody>
          <a:bodyPr wrap="square">
            <a:spAutoFit/>
          </a:bodyPr>
          <a:lstStyle/>
          <a:p>
            <a:pPr algn="ctr"/>
            <a:r>
              <a:rPr lang="ja-JP" altLang="en-US" sz="2000" dirty="0"/>
              <a:t>所有</a:t>
            </a:r>
            <a:endParaRPr lang="en-US" altLang="ja-JP" sz="2000" dirty="0"/>
          </a:p>
          <a:p>
            <a:pPr algn="ctr"/>
            <a:endParaRPr lang="en-US" altLang="ja-JP" sz="2000" dirty="0"/>
          </a:p>
          <a:p>
            <a:pPr algn="ctr"/>
            <a:r>
              <a:rPr lang="ja-JP" altLang="en-US" sz="2000" dirty="0"/>
              <a:t>大衆</a:t>
            </a:r>
            <a:endParaRPr lang="en-US" altLang="ja-JP" sz="2000" dirty="0"/>
          </a:p>
        </p:txBody>
      </p:sp>
      <p:sp>
        <p:nvSpPr>
          <p:cNvPr id="8" name="Arrow: Down 7">
            <a:extLst>
              <a:ext uri="{FF2B5EF4-FFF2-40B4-BE49-F238E27FC236}">
                <a16:creationId xmlns:a16="http://schemas.microsoft.com/office/drawing/2014/main" id="{B78A7AB9-77E3-4406-87ED-7B3EF663BE00}"/>
              </a:ext>
            </a:extLst>
          </p:cNvPr>
          <p:cNvSpPr/>
          <p:nvPr/>
        </p:nvSpPr>
        <p:spPr>
          <a:xfrm>
            <a:off x="7867859" y="5817995"/>
            <a:ext cx="261258" cy="19091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Rectangle 8">
            <a:extLst>
              <a:ext uri="{FF2B5EF4-FFF2-40B4-BE49-F238E27FC236}">
                <a16:creationId xmlns:a16="http://schemas.microsoft.com/office/drawing/2014/main" id="{9D3F27A5-14CC-43A3-920E-849161B2A116}"/>
              </a:ext>
            </a:extLst>
          </p:cNvPr>
          <p:cNvSpPr/>
          <p:nvPr/>
        </p:nvSpPr>
        <p:spPr>
          <a:xfrm>
            <a:off x="680940" y="2899431"/>
            <a:ext cx="7811419" cy="1477328"/>
          </a:xfrm>
          <a:prstGeom prst="rect">
            <a:avLst/>
          </a:prstGeom>
        </p:spPr>
        <p:txBody>
          <a:bodyPr wrap="square">
            <a:spAutoFit/>
          </a:bodyPr>
          <a:lstStyle/>
          <a:p>
            <a:pPr marL="285750" indent="-285750">
              <a:buFont typeface="Arial" panose="020B0604020202020204" pitchFamily="34" charset="0"/>
              <a:buChar char="•"/>
            </a:pPr>
            <a:r>
              <a:rPr lang="ja-JP" altLang="en-US" dirty="0">
                <a:solidFill>
                  <a:srgbClr val="000000"/>
                </a:solidFill>
                <a:latin typeface="The Met Serif Web"/>
              </a:rPr>
              <a:t>これまでも多くの美術館がデータ公開はしていた</a:t>
            </a:r>
            <a:endParaRPr lang="en-US" altLang="ja-JP" dirty="0">
              <a:solidFill>
                <a:srgbClr val="000000"/>
              </a:solidFill>
              <a:latin typeface="The Met Serif Web"/>
            </a:endParaRPr>
          </a:p>
          <a:p>
            <a:pPr marL="285750" indent="-285750">
              <a:buFont typeface="Arial" panose="020B0604020202020204" pitchFamily="34" charset="0"/>
              <a:buChar char="•"/>
            </a:pPr>
            <a:r>
              <a:rPr lang="ja-JP" altLang="en-US" dirty="0">
                <a:solidFill>
                  <a:srgbClr val="000000"/>
                </a:solidFill>
                <a:latin typeface="The Met Serif Web"/>
              </a:rPr>
              <a:t>しかし、パブリックドメインライセンスでほぼ最初に公開に踏み切った大手はニューヨークのメトロポリタン美術館</a:t>
            </a:r>
            <a:endParaRPr lang="en-US" altLang="ja-JP" dirty="0">
              <a:solidFill>
                <a:srgbClr val="000000"/>
              </a:solidFill>
              <a:latin typeface="The Met Serif Web"/>
            </a:endParaRPr>
          </a:p>
          <a:p>
            <a:pPr marL="285750" indent="-285750">
              <a:buFont typeface="Arial" panose="020B0604020202020204" pitchFamily="34" charset="0"/>
              <a:buChar char="•"/>
            </a:pPr>
            <a:r>
              <a:rPr lang="en-US" altLang="ja-JP" dirty="0">
                <a:solidFill>
                  <a:srgbClr val="000000"/>
                </a:solidFill>
                <a:latin typeface="The Met Serif Web"/>
              </a:rPr>
              <a:t>40</a:t>
            </a:r>
            <a:r>
              <a:rPr lang="ja-JP" altLang="en-US" dirty="0">
                <a:solidFill>
                  <a:srgbClr val="000000"/>
                </a:solidFill>
                <a:latin typeface="The Met Serif Web"/>
              </a:rPr>
              <a:t>万点以上の画像データがパブリックドメインとして公開されている</a:t>
            </a:r>
            <a:endParaRPr lang="en-US" altLang="ja-JP" dirty="0">
              <a:solidFill>
                <a:srgbClr val="000000"/>
              </a:solidFill>
              <a:latin typeface="The Met Serif Web"/>
            </a:endParaRPr>
          </a:p>
          <a:p>
            <a:pPr marL="285750" indent="-285750">
              <a:buFont typeface="Arial" panose="020B0604020202020204" pitchFamily="34" charset="0"/>
              <a:buChar char="•"/>
            </a:pPr>
            <a:r>
              <a:rPr lang="ja-JP" altLang="en-US" dirty="0">
                <a:solidFill>
                  <a:srgbClr val="000000"/>
                </a:solidFill>
                <a:latin typeface="The Met Serif Web"/>
              </a:rPr>
              <a:t>その後、シカゴ美術館などそれに続く動きが起こっている</a:t>
            </a:r>
            <a:endParaRPr lang="en-US" altLang="ja-JP" dirty="0">
              <a:solidFill>
                <a:srgbClr val="000000"/>
              </a:solidFill>
              <a:latin typeface="The Met Serif Web"/>
            </a:endParaRPr>
          </a:p>
        </p:txBody>
      </p:sp>
      <p:sp>
        <p:nvSpPr>
          <p:cNvPr id="11" name="TextBox 10">
            <a:extLst>
              <a:ext uri="{FF2B5EF4-FFF2-40B4-BE49-F238E27FC236}">
                <a16:creationId xmlns:a16="http://schemas.microsoft.com/office/drawing/2014/main" id="{49E5D560-56CC-4C04-9D4D-9EE4DEF8C914}"/>
              </a:ext>
            </a:extLst>
          </p:cNvPr>
          <p:cNvSpPr txBox="1"/>
          <p:nvPr/>
        </p:nvSpPr>
        <p:spPr>
          <a:xfrm>
            <a:off x="917028" y="5305124"/>
            <a:ext cx="6660931" cy="369332"/>
          </a:xfrm>
          <a:prstGeom prst="rect">
            <a:avLst/>
          </a:prstGeom>
          <a:noFill/>
        </p:spPr>
        <p:txBody>
          <a:bodyPr wrap="square">
            <a:spAutoFit/>
          </a:bodyPr>
          <a:lstStyle/>
          <a:p>
            <a:r>
              <a:rPr lang="en-US" altLang="ja-JP" dirty="0">
                <a:hlinkClick r:id="rId3"/>
              </a:rPr>
              <a:t>https://</a:t>
            </a:r>
            <a:r>
              <a:rPr lang="en-US" altLang="ja-JP" dirty="0" err="1">
                <a:hlinkClick r:id="rId3"/>
              </a:rPr>
              <a:t>creativelawcenter.com</a:t>
            </a:r>
            <a:r>
              <a:rPr lang="en-US" altLang="ja-JP" dirty="0">
                <a:hlinkClick r:id="rId3"/>
              </a:rPr>
              <a:t>/museums-open-access-images/</a:t>
            </a:r>
            <a:endParaRPr lang="ja-JP" altLang="en-US" dirty="0"/>
          </a:p>
        </p:txBody>
      </p:sp>
      <p:sp>
        <p:nvSpPr>
          <p:cNvPr id="13" name="TextBox 12">
            <a:extLst>
              <a:ext uri="{FF2B5EF4-FFF2-40B4-BE49-F238E27FC236}">
                <a16:creationId xmlns:a16="http://schemas.microsoft.com/office/drawing/2014/main" id="{4D715A9A-AB11-42A9-B8A4-74CC16455980}"/>
              </a:ext>
            </a:extLst>
          </p:cNvPr>
          <p:cNvSpPr txBox="1"/>
          <p:nvPr/>
        </p:nvSpPr>
        <p:spPr>
          <a:xfrm>
            <a:off x="906518" y="4897085"/>
            <a:ext cx="4587764" cy="369332"/>
          </a:xfrm>
          <a:prstGeom prst="rect">
            <a:avLst/>
          </a:prstGeom>
          <a:noFill/>
        </p:spPr>
        <p:txBody>
          <a:bodyPr wrap="square">
            <a:spAutoFit/>
          </a:bodyPr>
          <a:lstStyle/>
          <a:p>
            <a:r>
              <a:rPr lang="en-US" altLang="ja-JP" dirty="0">
                <a:solidFill>
                  <a:srgbClr val="000000"/>
                </a:solidFill>
                <a:latin typeface="The Met Serif Web"/>
              </a:rPr>
              <a:t>2020</a:t>
            </a:r>
            <a:r>
              <a:rPr lang="ja-JP" altLang="en-US" dirty="0">
                <a:solidFill>
                  <a:srgbClr val="000000"/>
                </a:solidFill>
                <a:latin typeface="The Met Serif Web"/>
              </a:rPr>
              <a:t>年</a:t>
            </a:r>
            <a:r>
              <a:rPr lang="en-US" altLang="ja-JP" dirty="0">
                <a:solidFill>
                  <a:srgbClr val="000000"/>
                </a:solidFill>
                <a:latin typeface="The Met Serif Web"/>
              </a:rPr>
              <a:t>2</a:t>
            </a:r>
            <a:r>
              <a:rPr lang="ja-JP" altLang="en-US" dirty="0">
                <a:solidFill>
                  <a:srgbClr val="000000"/>
                </a:solidFill>
                <a:latin typeface="The Met Serif Web"/>
              </a:rPr>
              <a:t>月の記事を参考のこと：</a:t>
            </a:r>
            <a:endParaRPr lang="ja-JP" altLang="en-US" dirty="0"/>
          </a:p>
        </p:txBody>
      </p:sp>
    </p:spTree>
    <p:extLst>
      <p:ext uri="{BB962C8B-B14F-4D97-AF65-F5344CB8AC3E}">
        <p14:creationId xmlns:p14="http://schemas.microsoft.com/office/powerpoint/2010/main" val="862333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2"/>
          <p:cNvSpPr/>
          <p:nvPr/>
        </p:nvSpPr>
        <p:spPr>
          <a:xfrm>
            <a:off x="96984" y="216843"/>
            <a:ext cx="8027513" cy="523220"/>
          </a:xfrm>
          <a:prstGeom prst="rect">
            <a:avLst/>
          </a:prstGeom>
        </p:spPr>
        <p:txBody>
          <a:bodyPr wrap="square">
            <a:spAutoFit/>
          </a:bodyPr>
          <a:lstStyle/>
          <a:p>
            <a:r>
              <a:rPr lang="ja-JP" altLang="en-US" sz="2800" b="1" dirty="0">
                <a:solidFill>
                  <a:schemeClr val="bg1"/>
                </a:solidFill>
              </a:rPr>
              <a:t>バーチャルミュージアムワークショップ</a:t>
            </a:r>
            <a:endParaRPr lang="en-US" altLang="ja-JP" sz="2800" b="1" dirty="0">
              <a:solidFill>
                <a:schemeClr val="bg1"/>
              </a:solidFill>
            </a:endParaRPr>
          </a:p>
        </p:txBody>
      </p:sp>
      <p:sp>
        <p:nvSpPr>
          <p:cNvPr id="4" name="正方形/長方形 3"/>
          <p:cNvSpPr/>
          <p:nvPr/>
        </p:nvSpPr>
        <p:spPr>
          <a:xfrm>
            <a:off x="578745" y="2266857"/>
            <a:ext cx="8027513" cy="2677656"/>
          </a:xfrm>
          <a:prstGeom prst="rect">
            <a:avLst/>
          </a:prstGeom>
        </p:spPr>
        <p:txBody>
          <a:bodyPr wrap="square">
            <a:spAutoFit/>
          </a:bodyPr>
          <a:lstStyle/>
          <a:p>
            <a:pPr marL="342900" indent="-342900">
              <a:buFont typeface="Arial" panose="020B0604020202020204" pitchFamily="34" charset="0"/>
              <a:buChar char="•"/>
            </a:pPr>
            <a:r>
              <a:rPr lang="en-US" altLang="ja-JP" sz="2400" dirty="0"/>
              <a:t>Unity</a:t>
            </a:r>
            <a:r>
              <a:rPr lang="ja-JP" altLang="en-US" sz="2400" dirty="0"/>
              <a:t>プロジェクト</a:t>
            </a:r>
            <a:r>
              <a:rPr lang="en-US" altLang="ja-JP" sz="2400" dirty="0"/>
              <a:t>VMuseum4Visualization5.zip</a:t>
            </a:r>
            <a:r>
              <a:rPr lang="ja-JP" altLang="en-US" sz="2400" dirty="0"/>
              <a:t>をダウンロードして適当なところに解凍</a:t>
            </a:r>
            <a:endParaRPr lang="en-US" altLang="ja-JP" sz="2400" dirty="0"/>
          </a:p>
          <a:p>
            <a:pPr marL="342900" indent="-342900">
              <a:buFont typeface="Arial" panose="020B0604020202020204" pitchFamily="34" charset="0"/>
              <a:buChar char="•"/>
            </a:pPr>
            <a:r>
              <a:rPr lang="en-US" altLang="ja-JP" sz="2400" dirty="0"/>
              <a:t>Unity</a:t>
            </a:r>
            <a:r>
              <a:rPr lang="ja-JP" altLang="en-US" sz="2400" dirty="0"/>
              <a:t>のバージョンは</a:t>
            </a:r>
            <a:r>
              <a:rPr lang="en-US" altLang="ja-JP" sz="2400" dirty="0"/>
              <a:t>2022.3.0f1</a:t>
            </a:r>
            <a:r>
              <a:rPr lang="ja-JP" altLang="en-US" sz="2400" dirty="0"/>
              <a:t>です。それ以上や以下の場合、動くことも動かないこともある。</a:t>
            </a:r>
            <a:r>
              <a:rPr lang="en-US" altLang="ja-JP" sz="2400" dirty="0"/>
              <a:t>2022.X.XX</a:t>
            </a:r>
            <a:r>
              <a:rPr lang="ja-JP" altLang="en-US" sz="2400" dirty="0"/>
              <a:t>ならだいたい大丈夫（と思う）</a:t>
            </a:r>
            <a:endParaRPr lang="en-US" altLang="ja-JP" sz="2400" dirty="0"/>
          </a:p>
          <a:p>
            <a:pPr marL="342900" indent="-342900">
              <a:buFont typeface="Arial" panose="020B0604020202020204" pitchFamily="34" charset="0"/>
              <a:buChar char="•"/>
            </a:pPr>
            <a:r>
              <a:rPr lang="ja-JP" altLang="en-US" sz="2400" dirty="0"/>
              <a:t>プロジェクトを開いたら、再生ボタンを押して操作してみる</a:t>
            </a:r>
            <a:endParaRPr lang="en-US" altLang="ja-JP" sz="2400" dirty="0"/>
          </a:p>
          <a:p>
            <a:pPr marL="342900" indent="-342900">
              <a:buFont typeface="Arial" panose="020B0604020202020204" pitchFamily="34" charset="0"/>
              <a:buChar char="•"/>
            </a:pPr>
            <a:r>
              <a:rPr lang="ja-JP" altLang="en-US" sz="2400" dirty="0"/>
              <a:t>その後、</a:t>
            </a:r>
            <a:r>
              <a:rPr lang="en-US" altLang="ja-JP" sz="2400" dirty="0"/>
              <a:t>Editor</a:t>
            </a:r>
            <a:r>
              <a:rPr lang="ja-JP" altLang="en-US" sz="2400" dirty="0"/>
              <a:t>上でがんばって自分の展示を作る</a:t>
            </a:r>
          </a:p>
        </p:txBody>
      </p:sp>
    </p:spTree>
    <p:extLst>
      <p:ext uri="{BB962C8B-B14F-4D97-AF65-F5344CB8AC3E}">
        <p14:creationId xmlns:p14="http://schemas.microsoft.com/office/powerpoint/2010/main" val="2506109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AC02B545-8417-F5EF-5BEA-700A14C4ACD9}"/>
              </a:ext>
            </a:extLst>
          </p:cNvPr>
          <p:cNvSpPr/>
          <p:nvPr/>
        </p:nvSpPr>
        <p:spPr>
          <a:xfrm>
            <a:off x="2004107" y="4517694"/>
            <a:ext cx="518160" cy="518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F5947B13-AECE-0DC2-3AF4-4B6DDF002DFD}"/>
              </a:ext>
            </a:extLst>
          </p:cNvPr>
          <p:cNvSpPr/>
          <p:nvPr/>
        </p:nvSpPr>
        <p:spPr>
          <a:xfrm>
            <a:off x="3329018" y="5674872"/>
            <a:ext cx="518160" cy="518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Rectangle 32"/>
          <p:cNvSpPr/>
          <p:nvPr/>
        </p:nvSpPr>
        <p:spPr>
          <a:xfrm>
            <a:off x="96984" y="216843"/>
            <a:ext cx="8027513" cy="523220"/>
          </a:xfrm>
          <a:prstGeom prst="rect">
            <a:avLst/>
          </a:prstGeom>
        </p:spPr>
        <p:txBody>
          <a:bodyPr wrap="square">
            <a:spAutoFit/>
          </a:bodyPr>
          <a:lstStyle/>
          <a:p>
            <a:r>
              <a:rPr lang="ja-JP" altLang="en-US" sz="2800" b="1" dirty="0">
                <a:solidFill>
                  <a:schemeClr val="bg1"/>
                </a:solidFill>
              </a:rPr>
              <a:t>参考</a:t>
            </a:r>
            <a:endParaRPr lang="en-US" altLang="ja-JP" sz="2800" b="1" dirty="0">
              <a:solidFill>
                <a:schemeClr val="bg1"/>
              </a:solidFill>
            </a:endParaRPr>
          </a:p>
        </p:txBody>
      </p:sp>
      <p:sp>
        <p:nvSpPr>
          <p:cNvPr id="2" name="正方形/長方形 1">
            <a:extLst>
              <a:ext uri="{FF2B5EF4-FFF2-40B4-BE49-F238E27FC236}">
                <a16:creationId xmlns:a16="http://schemas.microsoft.com/office/drawing/2014/main" id="{17238E89-5502-4B22-5988-E1BCEA67A529}"/>
              </a:ext>
            </a:extLst>
          </p:cNvPr>
          <p:cNvSpPr/>
          <p:nvPr/>
        </p:nvSpPr>
        <p:spPr>
          <a:xfrm>
            <a:off x="1019502" y="2591061"/>
            <a:ext cx="2487371" cy="206815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6989E9D2-9EE3-EBEF-1A3F-87461C19FE12}"/>
              </a:ext>
            </a:extLst>
          </p:cNvPr>
          <p:cNvSpPr/>
          <p:nvPr/>
        </p:nvSpPr>
        <p:spPr>
          <a:xfrm>
            <a:off x="1818751" y="4814575"/>
            <a:ext cx="1688123" cy="152007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D4CBF51B-69E3-D4C2-03C8-97E3E74E584E}"/>
              </a:ext>
            </a:extLst>
          </p:cNvPr>
          <p:cNvSpPr/>
          <p:nvPr/>
        </p:nvSpPr>
        <p:spPr>
          <a:xfrm>
            <a:off x="3669323" y="3429000"/>
            <a:ext cx="4455174" cy="29056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0" name="直線矢印コネクタ 9">
            <a:extLst>
              <a:ext uri="{FF2B5EF4-FFF2-40B4-BE49-F238E27FC236}">
                <a16:creationId xmlns:a16="http://schemas.microsoft.com/office/drawing/2014/main" id="{6DDD3988-B537-3C07-94B9-EBC9041CF967}"/>
              </a:ext>
            </a:extLst>
          </p:cNvPr>
          <p:cNvCxnSpPr/>
          <p:nvPr/>
        </p:nvCxnSpPr>
        <p:spPr>
          <a:xfrm>
            <a:off x="3669323" y="4154938"/>
            <a:ext cx="4455174" cy="0"/>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FBF3B4C1-FA75-4FBB-172F-F84B5711A5F8}"/>
              </a:ext>
            </a:extLst>
          </p:cNvPr>
          <p:cNvCxnSpPr>
            <a:cxnSpLocks/>
          </p:cNvCxnSpPr>
          <p:nvPr/>
        </p:nvCxnSpPr>
        <p:spPr>
          <a:xfrm>
            <a:off x="4572000" y="3429000"/>
            <a:ext cx="0" cy="2905649"/>
          </a:xfrm>
          <a:prstGeom prst="straightConnector1">
            <a:avLst/>
          </a:prstGeom>
          <a:ln>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0AFA248-0691-1341-9C6D-38C4C6C847CA}"/>
              </a:ext>
            </a:extLst>
          </p:cNvPr>
          <p:cNvSpPr txBox="1"/>
          <p:nvPr/>
        </p:nvSpPr>
        <p:spPr>
          <a:xfrm>
            <a:off x="6126480" y="3625139"/>
            <a:ext cx="885179" cy="523220"/>
          </a:xfrm>
          <a:prstGeom prst="rect">
            <a:avLst/>
          </a:prstGeom>
          <a:noFill/>
        </p:spPr>
        <p:txBody>
          <a:bodyPr wrap="none" rtlCol="0">
            <a:spAutoFit/>
          </a:bodyPr>
          <a:lstStyle/>
          <a:p>
            <a:r>
              <a:rPr kumimoji="1" lang="en-US" altLang="ja-JP" sz="2800" dirty="0"/>
              <a:t>10m</a:t>
            </a:r>
            <a:endParaRPr kumimoji="1" lang="ja-JP" altLang="en-US" sz="2800" dirty="0"/>
          </a:p>
        </p:txBody>
      </p:sp>
      <p:sp>
        <p:nvSpPr>
          <p:cNvPr id="15" name="テキスト ボックス 14">
            <a:extLst>
              <a:ext uri="{FF2B5EF4-FFF2-40B4-BE49-F238E27FC236}">
                <a16:creationId xmlns:a16="http://schemas.microsoft.com/office/drawing/2014/main" id="{FD6FC623-F5DB-1741-C41B-920180EA35C6}"/>
              </a:ext>
            </a:extLst>
          </p:cNvPr>
          <p:cNvSpPr txBox="1"/>
          <p:nvPr/>
        </p:nvSpPr>
        <p:spPr>
          <a:xfrm>
            <a:off x="4572000" y="5035854"/>
            <a:ext cx="684803" cy="523220"/>
          </a:xfrm>
          <a:prstGeom prst="rect">
            <a:avLst/>
          </a:prstGeom>
          <a:noFill/>
        </p:spPr>
        <p:txBody>
          <a:bodyPr wrap="none" rtlCol="0">
            <a:spAutoFit/>
          </a:bodyPr>
          <a:lstStyle/>
          <a:p>
            <a:r>
              <a:rPr kumimoji="1" lang="en-US" altLang="ja-JP" sz="2800" dirty="0"/>
              <a:t>7m</a:t>
            </a:r>
            <a:endParaRPr kumimoji="1" lang="ja-JP" altLang="en-US" sz="2800" dirty="0"/>
          </a:p>
        </p:txBody>
      </p:sp>
      <p:sp>
        <p:nvSpPr>
          <p:cNvPr id="16" name="テキスト ボックス 15">
            <a:extLst>
              <a:ext uri="{FF2B5EF4-FFF2-40B4-BE49-F238E27FC236}">
                <a16:creationId xmlns:a16="http://schemas.microsoft.com/office/drawing/2014/main" id="{AFAD8D0C-856A-28C6-120F-B767A13B5E42}"/>
              </a:ext>
            </a:extLst>
          </p:cNvPr>
          <p:cNvSpPr txBox="1"/>
          <p:nvPr/>
        </p:nvSpPr>
        <p:spPr>
          <a:xfrm>
            <a:off x="4176939" y="2560002"/>
            <a:ext cx="2876108" cy="523220"/>
          </a:xfrm>
          <a:prstGeom prst="rect">
            <a:avLst/>
          </a:prstGeom>
          <a:noFill/>
        </p:spPr>
        <p:txBody>
          <a:bodyPr wrap="none" rtlCol="0">
            <a:spAutoFit/>
          </a:bodyPr>
          <a:lstStyle/>
          <a:p>
            <a:r>
              <a:rPr kumimoji="1" lang="ja-JP" altLang="en-US" sz="2800" dirty="0"/>
              <a:t>天井の高さ：</a:t>
            </a:r>
            <a:r>
              <a:rPr kumimoji="1" lang="en-US" altLang="ja-JP" sz="2800" dirty="0"/>
              <a:t>5.7m</a:t>
            </a:r>
            <a:endParaRPr kumimoji="1" lang="ja-JP" altLang="en-US" sz="2800" dirty="0"/>
          </a:p>
        </p:txBody>
      </p:sp>
      <p:sp>
        <p:nvSpPr>
          <p:cNvPr id="18" name="テキスト ボックス 17">
            <a:extLst>
              <a:ext uri="{FF2B5EF4-FFF2-40B4-BE49-F238E27FC236}">
                <a16:creationId xmlns:a16="http://schemas.microsoft.com/office/drawing/2014/main" id="{B999B61D-1CD5-34FF-61E3-10F96339F11E}"/>
              </a:ext>
            </a:extLst>
          </p:cNvPr>
          <p:cNvSpPr txBox="1"/>
          <p:nvPr/>
        </p:nvSpPr>
        <p:spPr>
          <a:xfrm>
            <a:off x="1363185" y="1315219"/>
            <a:ext cx="6417630" cy="584775"/>
          </a:xfrm>
          <a:prstGeom prst="rect">
            <a:avLst/>
          </a:prstGeom>
          <a:noFill/>
        </p:spPr>
        <p:txBody>
          <a:bodyPr wrap="square">
            <a:spAutoFit/>
          </a:bodyPr>
          <a:lstStyle/>
          <a:p>
            <a:pPr algn="ctr"/>
            <a:r>
              <a:rPr lang="ja-JP" altLang="en-US" sz="3200" b="1" dirty="0"/>
              <a:t>デフォルトミュージアムのサイズ</a:t>
            </a:r>
            <a:endParaRPr lang="ja-JP" altLang="en-US" sz="3200" dirty="0"/>
          </a:p>
        </p:txBody>
      </p:sp>
      <p:cxnSp>
        <p:nvCxnSpPr>
          <p:cNvPr id="20" name="直線コネクタ 19">
            <a:extLst>
              <a:ext uri="{FF2B5EF4-FFF2-40B4-BE49-F238E27FC236}">
                <a16:creationId xmlns:a16="http://schemas.microsoft.com/office/drawing/2014/main" id="{E9701049-5DB1-F174-C1DA-5876B606E39D}"/>
              </a:ext>
            </a:extLst>
          </p:cNvPr>
          <p:cNvCxnSpPr/>
          <p:nvPr/>
        </p:nvCxnSpPr>
        <p:spPr>
          <a:xfrm>
            <a:off x="3669323" y="3429000"/>
            <a:ext cx="4455174" cy="2905649"/>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B37C840-94D9-E1B6-FFCA-66AEE6A8748C}"/>
              </a:ext>
            </a:extLst>
          </p:cNvPr>
          <p:cNvCxnSpPr>
            <a:cxnSpLocks/>
          </p:cNvCxnSpPr>
          <p:nvPr/>
        </p:nvCxnSpPr>
        <p:spPr>
          <a:xfrm flipV="1">
            <a:off x="3669322" y="3440918"/>
            <a:ext cx="4455175" cy="2893731"/>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楕円 23">
            <a:extLst>
              <a:ext uri="{FF2B5EF4-FFF2-40B4-BE49-F238E27FC236}">
                <a16:creationId xmlns:a16="http://schemas.microsoft.com/office/drawing/2014/main" id="{86AF4E94-F555-CA49-7B3F-DFE9B1469CB7}"/>
              </a:ext>
            </a:extLst>
          </p:cNvPr>
          <p:cNvSpPr/>
          <p:nvPr/>
        </p:nvSpPr>
        <p:spPr>
          <a:xfrm>
            <a:off x="5848350" y="4832423"/>
            <a:ext cx="113029" cy="1130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92FF8569-6A56-91E8-4A56-C504B9002685}"/>
              </a:ext>
            </a:extLst>
          </p:cNvPr>
          <p:cNvSpPr txBox="1"/>
          <p:nvPr/>
        </p:nvSpPr>
        <p:spPr>
          <a:xfrm>
            <a:off x="5848349" y="4881824"/>
            <a:ext cx="1620957" cy="523220"/>
          </a:xfrm>
          <a:prstGeom prst="rect">
            <a:avLst/>
          </a:prstGeom>
          <a:noFill/>
        </p:spPr>
        <p:txBody>
          <a:bodyPr wrap="none" rtlCol="0">
            <a:spAutoFit/>
          </a:bodyPr>
          <a:lstStyle/>
          <a:p>
            <a:r>
              <a:rPr kumimoji="1" lang="ja-JP" altLang="en-US" sz="2800" dirty="0"/>
              <a:t>原点（床）</a:t>
            </a:r>
          </a:p>
        </p:txBody>
      </p:sp>
    </p:spTree>
    <p:extLst>
      <p:ext uri="{BB962C8B-B14F-4D97-AF65-F5344CB8AC3E}">
        <p14:creationId xmlns:p14="http://schemas.microsoft.com/office/powerpoint/2010/main" val="3698208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9"/>
          <p:cNvSpPr>
            <a:spLocks noChangeArrowheads="1"/>
          </p:cNvSpPr>
          <p:nvPr/>
        </p:nvSpPr>
        <p:spPr bwMode="auto">
          <a:xfrm>
            <a:off x="1" y="2473790"/>
            <a:ext cx="9143999" cy="191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ja-JP" altLang="en-US" sz="4000" b="1" dirty="0">
                <a:latin typeface="+mj-ea"/>
                <a:ea typeface="+mj-ea"/>
                <a:cs typeface="Aharoni" pitchFamily="2" charset="-79"/>
              </a:rPr>
              <a:t>バーチャル・ミュージアム</a:t>
            </a:r>
            <a:endParaRPr lang="en-US" altLang="ja-JP" sz="4000" b="1" dirty="0">
              <a:latin typeface="+mj-ea"/>
              <a:ea typeface="+mj-ea"/>
              <a:cs typeface="Aharoni" pitchFamily="2" charset="-79"/>
            </a:endParaRPr>
          </a:p>
          <a:p>
            <a:pPr algn="ctr"/>
            <a:r>
              <a:rPr lang="ja-JP" altLang="en-US" sz="4000" b="1" dirty="0">
                <a:latin typeface="+mj-ea"/>
                <a:ea typeface="+mj-ea"/>
                <a:cs typeface="Aharoni" pitchFamily="2" charset="-79"/>
              </a:rPr>
              <a:t>の公開</a:t>
            </a:r>
            <a:endParaRPr lang="en-US" altLang="ja-JP" sz="4000" b="1" dirty="0">
              <a:latin typeface="+mj-ea"/>
              <a:ea typeface="+mj-ea"/>
              <a:cs typeface="Aharoni" pitchFamily="2" charset="-79"/>
            </a:endParaRPr>
          </a:p>
        </p:txBody>
      </p:sp>
    </p:spTree>
    <p:extLst>
      <p:ext uri="{BB962C8B-B14F-4D97-AF65-F5344CB8AC3E}">
        <p14:creationId xmlns:p14="http://schemas.microsoft.com/office/powerpoint/2010/main" val="3572727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2"/>
          <p:cNvSpPr/>
          <p:nvPr/>
        </p:nvSpPr>
        <p:spPr>
          <a:xfrm>
            <a:off x="96984" y="216843"/>
            <a:ext cx="8027513" cy="523220"/>
          </a:xfrm>
          <a:prstGeom prst="rect">
            <a:avLst/>
          </a:prstGeom>
        </p:spPr>
        <p:txBody>
          <a:bodyPr wrap="square">
            <a:spAutoFit/>
          </a:bodyPr>
          <a:lstStyle/>
          <a:p>
            <a:r>
              <a:rPr lang="ja-JP" altLang="en-US" sz="2800" b="1" dirty="0">
                <a:solidFill>
                  <a:schemeClr val="bg1"/>
                </a:solidFill>
              </a:rPr>
              <a:t>作ったミュージアムの公開</a:t>
            </a:r>
            <a:endParaRPr lang="en-US" altLang="ja-JP" sz="2800" b="1" dirty="0">
              <a:solidFill>
                <a:schemeClr val="bg1"/>
              </a:solidFill>
            </a:endParaRPr>
          </a:p>
        </p:txBody>
      </p:sp>
      <p:sp>
        <p:nvSpPr>
          <p:cNvPr id="4" name="正方形/長方形 3"/>
          <p:cNvSpPr/>
          <p:nvPr/>
        </p:nvSpPr>
        <p:spPr>
          <a:xfrm>
            <a:off x="1880006" y="3014525"/>
            <a:ext cx="6244491" cy="1451744"/>
          </a:xfrm>
          <a:prstGeom prst="rect">
            <a:avLst/>
          </a:prstGeom>
        </p:spPr>
        <p:txBody>
          <a:bodyPr wrap="square">
            <a:spAutoFit/>
          </a:bodyPr>
          <a:lstStyle/>
          <a:p>
            <a:pPr marL="457200" indent="-457200">
              <a:lnSpc>
                <a:spcPct val="200000"/>
              </a:lnSpc>
              <a:buFont typeface="+mj-ea"/>
              <a:buAutoNum type="circleNumDbPlain"/>
            </a:pPr>
            <a:r>
              <a:rPr lang="ja-JP" altLang="en-US" sz="2400" dirty="0"/>
              <a:t>ビルドして実行ファイルで公開する</a:t>
            </a:r>
            <a:endParaRPr lang="en-US" altLang="ja-JP" sz="2400" dirty="0"/>
          </a:p>
          <a:p>
            <a:pPr marL="457200" indent="-457200">
              <a:lnSpc>
                <a:spcPct val="200000"/>
              </a:lnSpc>
              <a:buFont typeface="+mj-ea"/>
              <a:buAutoNum type="circleNumDbPlain"/>
            </a:pPr>
            <a:r>
              <a:rPr lang="en-US" altLang="ja-JP" sz="2400" dirty="0"/>
              <a:t>WebGL</a:t>
            </a:r>
            <a:r>
              <a:rPr lang="ja-JP" altLang="en-US" sz="2400" dirty="0"/>
              <a:t>でビルドして</a:t>
            </a:r>
            <a:r>
              <a:rPr lang="en-US" altLang="ja-JP" sz="2400" dirty="0"/>
              <a:t>Web</a:t>
            </a:r>
            <a:r>
              <a:rPr lang="ja-JP" altLang="en-US" sz="2400" dirty="0"/>
              <a:t>で公開する</a:t>
            </a:r>
            <a:endParaRPr lang="en-US" altLang="ja-JP" sz="2400" dirty="0"/>
          </a:p>
        </p:txBody>
      </p:sp>
      <p:sp>
        <p:nvSpPr>
          <p:cNvPr id="5" name="正方形/長方形 4">
            <a:extLst>
              <a:ext uri="{FF2B5EF4-FFF2-40B4-BE49-F238E27FC236}">
                <a16:creationId xmlns:a16="http://schemas.microsoft.com/office/drawing/2014/main" id="{2AF5B247-E9F3-2488-AF2A-FF100A2F653D}"/>
              </a:ext>
            </a:extLst>
          </p:cNvPr>
          <p:cNvSpPr/>
          <p:nvPr/>
        </p:nvSpPr>
        <p:spPr>
          <a:xfrm>
            <a:off x="3196463" y="1684385"/>
            <a:ext cx="2751074" cy="461665"/>
          </a:xfrm>
          <a:prstGeom prst="rect">
            <a:avLst/>
          </a:prstGeom>
        </p:spPr>
        <p:txBody>
          <a:bodyPr wrap="none">
            <a:spAutoFit/>
          </a:bodyPr>
          <a:lstStyle/>
          <a:p>
            <a:r>
              <a:rPr lang="ja-JP" altLang="en-US" sz="2400" b="1" dirty="0"/>
              <a:t>いくつか方法がある</a:t>
            </a:r>
            <a:endParaRPr lang="en-US" altLang="ja-JP" sz="2400" b="1" dirty="0"/>
          </a:p>
        </p:txBody>
      </p:sp>
    </p:spTree>
    <p:extLst>
      <p:ext uri="{BB962C8B-B14F-4D97-AF65-F5344CB8AC3E}">
        <p14:creationId xmlns:p14="http://schemas.microsoft.com/office/powerpoint/2010/main" val="2071111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2"/>
          <p:cNvSpPr/>
          <p:nvPr/>
        </p:nvSpPr>
        <p:spPr>
          <a:xfrm>
            <a:off x="96984" y="216843"/>
            <a:ext cx="8027513" cy="523220"/>
          </a:xfrm>
          <a:prstGeom prst="rect">
            <a:avLst/>
          </a:prstGeom>
        </p:spPr>
        <p:txBody>
          <a:bodyPr wrap="square">
            <a:spAutoFit/>
          </a:bodyPr>
          <a:lstStyle/>
          <a:p>
            <a:r>
              <a:rPr lang="en-US" altLang="ja-JP" sz="2800" b="1" dirty="0">
                <a:solidFill>
                  <a:schemeClr val="bg1"/>
                </a:solidFill>
              </a:rPr>
              <a:t>Unity</a:t>
            </a:r>
            <a:r>
              <a:rPr lang="ja-JP" altLang="en-US" sz="2800" b="1" dirty="0">
                <a:solidFill>
                  <a:schemeClr val="bg1"/>
                </a:solidFill>
              </a:rPr>
              <a:t>で実行形式にする</a:t>
            </a:r>
            <a:endParaRPr lang="en-US" altLang="ja-JP" sz="2800" b="1" dirty="0">
              <a:solidFill>
                <a:schemeClr val="bg1"/>
              </a:solidFill>
            </a:endParaRPr>
          </a:p>
        </p:txBody>
      </p:sp>
      <p:sp>
        <p:nvSpPr>
          <p:cNvPr id="5" name="正方形/長方形 4">
            <a:extLst>
              <a:ext uri="{FF2B5EF4-FFF2-40B4-BE49-F238E27FC236}">
                <a16:creationId xmlns:a16="http://schemas.microsoft.com/office/drawing/2014/main" id="{2AF5B247-E9F3-2488-AF2A-FF100A2F653D}"/>
              </a:ext>
            </a:extLst>
          </p:cNvPr>
          <p:cNvSpPr/>
          <p:nvPr/>
        </p:nvSpPr>
        <p:spPr>
          <a:xfrm>
            <a:off x="958586" y="1000105"/>
            <a:ext cx="6590266" cy="707886"/>
          </a:xfrm>
          <a:prstGeom prst="rect">
            <a:avLst/>
          </a:prstGeom>
        </p:spPr>
        <p:txBody>
          <a:bodyPr wrap="none">
            <a:spAutoFit/>
          </a:bodyPr>
          <a:lstStyle/>
          <a:p>
            <a:pPr marL="342900" indent="-342900">
              <a:buFont typeface="Arial" panose="020B0604020202020204" pitchFamily="34" charset="0"/>
              <a:buChar char="•"/>
            </a:pPr>
            <a:r>
              <a:rPr lang="ja-JP" altLang="en-US" sz="2000" dirty="0"/>
              <a:t>左上の</a:t>
            </a:r>
            <a:r>
              <a:rPr lang="en-US" altLang="ja-JP" sz="2000" dirty="0"/>
              <a:t>file</a:t>
            </a:r>
            <a:r>
              <a:rPr lang="ja-JP" altLang="en-US" sz="2000" dirty="0"/>
              <a:t>プルダウンの</a:t>
            </a:r>
            <a:r>
              <a:rPr lang="en-US" altLang="ja-JP" sz="2000" dirty="0"/>
              <a:t>Build Settings</a:t>
            </a:r>
            <a:r>
              <a:rPr lang="ja-JP" altLang="en-US" sz="2000" dirty="0"/>
              <a:t>を開く</a:t>
            </a:r>
            <a:endParaRPr lang="en-US" altLang="ja-JP" sz="2000" dirty="0"/>
          </a:p>
          <a:p>
            <a:pPr marL="342900" indent="-342900">
              <a:buFont typeface="Arial" panose="020B0604020202020204" pitchFamily="34" charset="0"/>
              <a:buChar char="•"/>
            </a:pPr>
            <a:r>
              <a:rPr lang="en-US" altLang="ja-JP" sz="2000" dirty="0"/>
              <a:t>Unity</a:t>
            </a:r>
            <a:r>
              <a:rPr lang="ja-JP" altLang="en-US" sz="2000" dirty="0"/>
              <a:t>はたくさんの実行プラットフォームが用意されている</a:t>
            </a:r>
            <a:endParaRPr lang="en-US" altLang="ja-JP" sz="2000" dirty="0"/>
          </a:p>
        </p:txBody>
      </p:sp>
      <p:pic>
        <p:nvPicPr>
          <p:cNvPr id="6" name="図 5">
            <a:extLst>
              <a:ext uri="{FF2B5EF4-FFF2-40B4-BE49-F238E27FC236}">
                <a16:creationId xmlns:a16="http://schemas.microsoft.com/office/drawing/2014/main" id="{34EDEB36-09FA-1D30-7912-092BAD8FDCEE}"/>
              </a:ext>
            </a:extLst>
          </p:cNvPr>
          <p:cNvPicPr>
            <a:picLocks noChangeAspect="1"/>
          </p:cNvPicPr>
          <p:nvPr/>
        </p:nvPicPr>
        <p:blipFill>
          <a:blip r:embed="rId3"/>
          <a:stretch>
            <a:fillRect/>
          </a:stretch>
        </p:blipFill>
        <p:spPr>
          <a:xfrm>
            <a:off x="2065379" y="1827358"/>
            <a:ext cx="5013241" cy="4752652"/>
          </a:xfrm>
          <a:prstGeom prst="rect">
            <a:avLst/>
          </a:prstGeom>
        </p:spPr>
      </p:pic>
    </p:spTree>
    <p:extLst>
      <p:ext uri="{BB962C8B-B14F-4D97-AF65-F5344CB8AC3E}">
        <p14:creationId xmlns:p14="http://schemas.microsoft.com/office/powerpoint/2010/main" val="632609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2"/>
          <p:cNvSpPr/>
          <p:nvPr/>
        </p:nvSpPr>
        <p:spPr>
          <a:xfrm>
            <a:off x="96984" y="216843"/>
            <a:ext cx="8027513" cy="523220"/>
          </a:xfrm>
          <a:prstGeom prst="rect">
            <a:avLst/>
          </a:prstGeom>
        </p:spPr>
        <p:txBody>
          <a:bodyPr wrap="square">
            <a:spAutoFit/>
          </a:bodyPr>
          <a:lstStyle/>
          <a:p>
            <a:r>
              <a:rPr lang="ja-JP" altLang="en-US" sz="2800" b="1" dirty="0">
                <a:solidFill>
                  <a:schemeClr val="bg1"/>
                </a:solidFill>
              </a:rPr>
              <a:t>① ビルドして実行ファイルで公開する</a:t>
            </a:r>
          </a:p>
        </p:txBody>
      </p:sp>
      <p:sp>
        <p:nvSpPr>
          <p:cNvPr id="4" name="正方形/長方形 3"/>
          <p:cNvSpPr/>
          <p:nvPr/>
        </p:nvSpPr>
        <p:spPr>
          <a:xfrm>
            <a:off x="618760" y="1964353"/>
            <a:ext cx="8027513" cy="5078313"/>
          </a:xfrm>
          <a:prstGeom prst="rect">
            <a:avLst/>
          </a:prstGeom>
        </p:spPr>
        <p:txBody>
          <a:bodyPr wrap="square">
            <a:spAutoFit/>
          </a:bodyPr>
          <a:lstStyle/>
          <a:p>
            <a:pPr marL="342900" indent="-342900">
              <a:buFont typeface="Arial" panose="020B0604020202020204" pitchFamily="34" charset="0"/>
              <a:buChar char="•"/>
            </a:pPr>
            <a:r>
              <a:rPr lang="en-US" altLang="ja-JP" sz="2400" dirty="0"/>
              <a:t>Windows</a:t>
            </a:r>
            <a:r>
              <a:rPr lang="ja-JP" altLang="en-US" sz="2400" dirty="0"/>
              <a:t>、</a:t>
            </a:r>
            <a:r>
              <a:rPr lang="en-US" altLang="ja-JP" sz="2400" dirty="0"/>
              <a:t>Mac</a:t>
            </a:r>
            <a:r>
              <a:rPr lang="ja-JP" altLang="en-US" sz="2400" dirty="0"/>
              <a:t>、</a:t>
            </a:r>
            <a:r>
              <a:rPr lang="en-US" altLang="ja-JP" sz="2400" dirty="0"/>
              <a:t>Linux</a:t>
            </a:r>
            <a:r>
              <a:rPr lang="ja-JP" altLang="en-US" sz="2400" dirty="0"/>
              <a:t>の実行ファイルを作る</a:t>
            </a:r>
            <a:endParaRPr lang="en-US" altLang="ja-JP" sz="2400" dirty="0"/>
          </a:p>
          <a:p>
            <a:pPr marL="342900" indent="-342900">
              <a:buFont typeface="Arial" panose="020B0604020202020204" pitchFamily="34" charset="0"/>
              <a:buChar char="•"/>
            </a:pPr>
            <a:r>
              <a:rPr lang="en-US" altLang="ja-JP" sz="2400" dirty="0"/>
              <a:t>Android</a:t>
            </a:r>
            <a:r>
              <a:rPr lang="ja-JP" altLang="en-US" sz="2400" dirty="0"/>
              <a:t>または</a:t>
            </a:r>
            <a:r>
              <a:rPr lang="en-US" altLang="ja-JP" sz="2400" dirty="0"/>
              <a:t>iOS</a:t>
            </a:r>
            <a:r>
              <a:rPr lang="ja-JP" altLang="en-US" sz="2400" dirty="0"/>
              <a:t>の実行ファイルを作る</a:t>
            </a:r>
            <a:endParaRPr lang="en-US" altLang="ja-JP" sz="2400" dirty="0"/>
          </a:p>
          <a:p>
            <a:endParaRPr lang="en-US" altLang="ja-JP" sz="2400" dirty="0"/>
          </a:p>
          <a:p>
            <a:r>
              <a:rPr lang="ja-JP" altLang="en-US" sz="2400" dirty="0"/>
              <a:t>注意</a:t>
            </a:r>
            <a:endParaRPr lang="en-US" altLang="ja-JP" sz="2400" dirty="0"/>
          </a:p>
          <a:p>
            <a:pPr marL="342900" indent="-342900">
              <a:buFont typeface="Arial" panose="020B0604020202020204" pitchFamily="34" charset="0"/>
              <a:buChar char="•"/>
            </a:pPr>
            <a:endParaRPr lang="en-US" altLang="ja-JP" sz="2400" dirty="0"/>
          </a:p>
          <a:p>
            <a:pPr marL="342900" indent="-342900">
              <a:buFont typeface="Arial" panose="020B0604020202020204" pitchFamily="34" charset="0"/>
              <a:buChar char="•"/>
            </a:pPr>
            <a:r>
              <a:rPr lang="en-US" altLang="ja-JP" sz="2000" dirty="0"/>
              <a:t>Windows</a:t>
            </a:r>
            <a:r>
              <a:rPr lang="ja-JP" altLang="en-US" sz="2000" dirty="0"/>
              <a:t>の</a:t>
            </a:r>
            <a:r>
              <a:rPr lang="en-US" altLang="ja-JP" sz="2000" dirty="0"/>
              <a:t>EXE</a:t>
            </a:r>
            <a:r>
              <a:rPr lang="ja-JP" altLang="en-US" sz="2000" dirty="0"/>
              <a:t>をそのまま配布するとウイルス扱いされ、一発で起動できない。最悪</a:t>
            </a:r>
            <a:r>
              <a:rPr lang="en-US" altLang="ja-JP" sz="2000" dirty="0"/>
              <a:t>DL</a:t>
            </a:r>
            <a:r>
              <a:rPr lang="ja-JP" altLang="en-US" sz="2000" dirty="0"/>
              <a:t>もできない。</a:t>
            </a:r>
            <a:endParaRPr lang="en-US" altLang="ja-JP" sz="2000" dirty="0"/>
          </a:p>
          <a:p>
            <a:pPr marL="342900" indent="-342900">
              <a:buFont typeface="Arial" panose="020B0604020202020204" pitchFamily="34" charset="0"/>
              <a:buChar char="•"/>
            </a:pPr>
            <a:r>
              <a:rPr lang="ja-JP" altLang="en-US" sz="2000" dirty="0"/>
              <a:t>きちんとやるときはインストーラを作成する。無料の</a:t>
            </a:r>
            <a:r>
              <a:rPr lang="en-US" altLang="ja-JP" sz="2000" dirty="0"/>
              <a:t>Visual Studio</a:t>
            </a:r>
            <a:r>
              <a:rPr lang="ja-JP" altLang="en-US" sz="2000" dirty="0"/>
              <a:t>で無料でインストーラを作成することができるが、ちょっと面倒。ただし、インストーラならユーザー側の厄介はない</a:t>
            </a:r>
            <a:endParaRPr lang="en-US" altLang="ja-JP" sz="2000" dirty="0"/>
          </a:p>
          <a:p>
            <a:pPr marL="342900" indent="-342900">
              <a:buFont typeface="Arial" panose="020B0604020202020204" pitchFamily="34" charset="0"/>
              <a:buChar char="•"/>
            </a:pPr>
            <a:r>
              <a:rPr lang="ja-JP" altLang="en-US" sz="2000" dirty="0"/>
              <a:t>ただ、わざわざアプリをインストールする世の中ではないかも</a:t>
            </a:r>
            <a:endParaRPr lang="en-US" altLang="ja-JP" sz="2000" dirty="0"/>
          </a:p>
          <a:p>
            <a:pPr marL="342900" indent="-342900">
              <a:buFont typeface="Arial" panose="020B0604020202020204" pitchFamily="34" charset="0"/>
              <a:buChar char="•"/>
            </a:pPr>
            <a:r>
              <a:rPr lang="en-US" altLang="ja-JP" sz="2000" dirty="0"/>
              <a:t>Mac</a:t>
            </a:r>
            <a:r>
              <a:rPr lang="ja-JP" altLang="en-US" sz="2000" dirty="0"/>
              <a:t>でも同じだが、</a:t>
            </a:r>
            <a:r>
              <a:rPr lang="en-US" altLang="ja-JP" sz="2000" dirty="0"/>
              <a:t>Mac App Store</a:t>
            </a:r>
            <a:r>
              <a:rPr lang="ja-JP" altLang="en-US" sz="2000" dirty="0"/>
              <a:t>登録すれば</a:t>
            </a:r>
            <a:r>
              <a:rPr lang="en-US" altLang="ja-JP" sz="2000" dirty="0"/>
              <a:t>OK</a:t>
            </a:r>
            <a:r>
              <a:rPr lang="ja-JP" altLang="en-US" sz="2000" dirty="0"/>
              <a:t>（大変）</a:t>
            </a:r>
            <a:endParaRPr lang="en-US" altLang="ja-JP" sz="2000" dirty="0"/>
          </a:p>
          <a:p>
            <a:pPr marL="342900" indent="-342900">
              <a:buFont typeface="Arial" panose="020B0604020202020204" pitchFamily="34" charset="0"/>
              <a:buChar char="•"/>
            </a:pPr>
            <a:r>
              <a:rPr lang="en-US" altLang="ja-JP" sz="2000" dirty="0"/>
              <a:t>Android</a:t>
            </a:r>
            <a:r>
              <a:rPr lang="ja-JP" altLang="en-US" sz="2000" dirty="0"/>
              <a:t>、</a:t>
            </a:r>
            <a:r>
              <a:rPr lang="en-US" altLang="ja-JP" sz="2000" dirty="0"/>
              <a:t>iOS</a:t>
            </a:r>
            <a:r>
              <a:rPr lang="ja-JP" altLang="en-US" sz="2000" dirty="0"/>
              <a:t>も、アプリサイトにきちんと登録すれば</a:t>
            </a:r>
            <a:r>
              <a:rPr lang="en-US" altLang="ja-JP" sz="2000" dirty="0"/>
              <a:t>OK</a:t>
            </a:r>
            <a:r>
              <a:rPr lang="ja-JP" altLang="en-US" sz="2000" dirty="0"/>
              <a:t>（大変）</a:t>
            </a:r>
            <a:endParaRPr lang="en-US" altLang="ja-JP" sz="2000" dirty="0"/>
          </a:p>
          <a:p>
            <a:pPr marL="342900" indent="-342900">
              <a:buFont typeface="Arial" panose="020B0604020202020204" pitchFamily="34" charset="0"/>
              <a:buChar char="•"/>
            </a:pPr>
            <a:endParaRPr lang="en-US" altLang="ja-JP" sz="2000" dirty="0"/>
          </a:p>
          <a:p>
            <a:endParaRPr lang="en-US" altLang="ja-JP" sz="2400" dirty="0"/>
          </a:p>
        </p:txBody>
      </p:sp>
      <p:sp>
        <p:nvSpPr>
          <p:cNvPr id="5" name="正方形/長方形 4">
            <a:extLst>
              <a:ext uri="{FF2B5EF4-FFF2-40B4-BE49-F238E27FC236}">
                <a16:creationId xmlns:a16="http://schemas.microsoft.com/office/drawing/2014/main" id="{2AF5B247-E9F3-2488-AF2A-FF100A2F653D}"/>
              </a:ext>
            </a:extLst>
          </p:cNvPr>
          <p:cNvSpPr/>
          <p:nvPr/>
        </p:nvSpPr>
        <p:spPr>
          <a:xfrm>
            <a:off x="3256980" y="1378969"/>
            <a:ext cx="2751074" cy="461665"/>
          </a:xfrm>
          <a:prstGeom prst="rect">
            <a:avLst/>
          </a:prstGeom>
        </p:spPr>
        <p:txBody>
          <a:bodyPr wrap="none">
            <a:spAutoFit/>
          </a:bodyPr>
          <a:lstStyle/>
          <a:p>
            <a:r>
              <a:rPr lang="ja-JP" altLang="en-US" sz="2400" b="1" dirty="0"/>
              <a:t>いくつか方法がある</a:t>
            </a:r>
            <a:endParaRPr lang="en-US" altLang="ja-JP" sz="2400" b="1" dirty="0"/>
          </a:p>
        </p:txBody>
      </p:sp>
    </p:spTree>
    <p:extLst>
      <p:ext uri="{BB962C8B-B14F-4D97-AF65-F5344CB8AC3E}">
        <p14:creationId xmlns:p14="http://schemas.microsoft.com/office/powerpoint/2010/main" val="2602106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2"/>
          <p:cNvSpPr/>
          <p:nvPr/>
        </p:nvSpPr>
        <p:spPr>
          <a:xfrm>
            <a:off x="96984" y="216843"/>
            <a:ext cx="8027513" cy="523220"/>
          </a:xfrm>
          <a:prstGeom prst="rect">
            <a:avLst/>
          </a:prstGeom>
        </p:spPr>
        <p:txBody>
          <a:bodyPr wrap="square">
            <a:spAutoFit/>
          </a:bodyPr>
          <a:lstStyle/>
          <a:p>
            <a:r>
              <a:rPr lang="ja-JP" altLang="en-US" sz="2800" b="1" dirty="0">
                <a:solidFill>
                  <a:schemeClr val="bg1"/>
                </a:solidFill>
              </a:rPr>
              <a:t>② </a:t>
            </a:r>
            <a:r>
              <a:rPr lang="en-US" altLang="ja-JP" sz="2800" b="1" dirty="0">
                <a:solidFill>
                  <a:schemeClr val="bg1"/>
                </a:solidFill>
              </a:rPr>
              <a:t>WebGL</a:t>
            </a:r>
            <a:r>
              <a:rPr lang="ja-JP" altLang="en-US" sz="2800" b="1" dirty="0">
                <a:solidFill>
                  <a:schemeClr val="bg1"/>
                </a:solidFill>
              </a:rPr>
              <a:t>でビルドして</a:t>
            </a:r>
            <a:r>
              <a:rPr lang="en-US" altLang="ja-JP" sz="2800" b="1" dirty="0">
                <a:solidFill>
                  <a:schemeClr val="bg1"/>
                </a:solidFill>
              </a:rPr>
              <a:t>Web</a:t>
            </a:r>
            <a:r>
              <a:rPr lang="ja-JP" altLang="en-US" sz="2800" b="1" dirty="0">
                <a:solidFill>
                  <a:schemeClr val="bg1"/>
                </a:solidFill>
              </a:rPr>
              <a:t>で公開する</a:t>
            </a:r>
          </a:p>
        </p:txBody>
      </p:sp>
      <p:sp>
        <p:nvSpPr>
          <p:cNvPr id="4" name="正方形/長方形 3"/>
          <p:cNvSpPr/>
          <p:nvPr/>
        </p:nvSpPr>
        <p:spPr>
          <a:xfrm>
            <a:off x="558243" y="1225689"/>
            <a:ext cx="8027513" cy="5324535"/>
          </a:xfrm>
          <a:prstGeom prst="rect">
            <a:avLst/>
          </a:prstGeom>
        </p:spPr>
        <p:txBody>
          <a:bodyPr wrap="square">
            <a:spAutoFit/>
          </a:bodyPr>
          <a:lstStyle/>
          <a:p>
            <a:pPr marL="0" lvl="1" algn="ctr"/>
            <a:r>
              <a:rPr lang="en-US" altLang="ja-JP" sz="2400" dirty="0"/>
              <a:t>WebGL</a:t>
            </a:r>
            <a:r>
              <a:rPr lang="ja-JP" altLang="en-US" sz="2400" dirty="0"/>
              <a:t>がお勧め。ユーザーは</a:t>
            </a:r>
            <a:r>
              <a:rPr lang="en-US" altLang="ja-JP" sz="2400" dirty="0"/>
              <a:t>URL</a:t>
            </a:r>
            <a:r>
              <a:rPr lang="ja-JP" altLang="en-US" sz="2400" dirty="0"/>
              <a:t>を</a:t>
            </a:r>
            <a:r>
              <a:rPr lang="en-US" altLang="ja-JP" sz="2400" dirty="0"/>
              <a:t>Web</a:t>
            </a:r>
            <a:r>
              <a:rPr lang="ja-JP" altLang="en-US" sz="2400" dirty="0"/>
              <a:t>ブラウザーでアクセスし、ブラウザ上でアプリを動作させる</a:t>
            </a:r>
            <a:endParaRPr lang="en-US" altLang="ja-JP" sz="2400" dirty="0"/>
          </a:p>
          <a:p>
            <a:endParaRPr lang="en-US" altLang="ja-JP" sz="2400" dirty="0"/>
          </a:p>
          <a:p>
            <a:r>
              <a:rPr lang="ja-JP" altLang="en-US" sz="2400" dirty="0"/>
              <a:t>注意</a:t>
            </a:r>
            <a:endParaRPr lang="en-US" altLang="ja-JP" sz="2400" dirty="0"/>
          </a:p>
          <a:p>
            <a:pPr marL="342900" indent="-342900">
              <a:buFont typeface="Arial" panose="020B0604020202020204" pitchFamily="34" charset="0"/>
              <a:buChar char="•"/>
            </a:pPr>
            <a:endParaRPr lang="en-US" altLang="ja-JP" sz="2400" dirty="0"/>
          </a:p>
          <a:p>
            <a:pPr marL="342900" indent="-342900">
              <a:buFont typeface="Arial" panose="020B0604020202020204" pitchFamily="34" charset="0"/>
              <a:buChar char="•"/>
            </a:pPr>
            <a:r>
              <a:rPr lang="en-US" altLang="ja-JP" sz="2000" dirty="0"/>
              <a:t>WebGL</a:t>
            </a:r>
            <a:r>
              <a:rPr lang="ja-JP" altLang="en-US" sz="2000" dirty="0"/>
              <a:t>：</a:t>
            </a:r>
            <a:r>
              <a:rPr lang="en-US" altLang="ja-JP" sz="2000" dirty="0"/>
              <a:t>Web</a:t>
            </a:r>
            <a:r>
              <a:rPr lang="ja-JP" altLang="en-US" sz="2000" dirty="0"/>
              <a:t>ブラウザで動く</a:t>
            </a:r>
            <a:r>
              <a:rPr lang="en-US" altLang="ja-JP" sz="2000" dirty="0"/>
              <a:t>OpenGL</a:t>
            </a:r>
            <a:r>
              <a:rPr lang="ja-JP" altLang="en-US" sz="2000" dirty="0"/>
              <a:t>グラフィックライブラリのサブセット。メジャーどころのブラウザならだいたい動く</a:t>
            </a:r>
            <a:endParaRPr lang="en-US" altLang="ja-JP" sz="2000" dirty="0"/>
          </a:p>
          <a:p>
            <a:pPr marL="342900" indent="-342900">
              <a:buFont typeface="Arial" panose="020B0604020202020204" pitchFamily="34" charset="0"/>
              <a:buChar char="•"/>
            </a:pPr>
            <a:r>
              <a:rPr lang="en-US" altLang="ja-JP" sz="2000" dirty="0"/>
              <a:t>Unity</a:t>
            </a:r>
            <a:r>
              <a:rPr lang="ja-JP" altLang="en-US" sz="2000" dirty="0"/>
              <a:t>は</a:t>
            </a:r>
            <a:r>
              <a:rPr lang="en-US" altLang="ja-JP" sz="2000" dirty="0"/>
              <a:t>WebGL</a:t>
            </a:r>
            <a:r>
              <a:rPr lang="ja-JP" altLang="en-US" sz="2000" dirty="0"/>
              <a:t>対応なので、</a:t>
            </a:r>
            <a:r>
              <a:rPr lang="en-US" altLang="ja-JP" sz="2000" dirty="0"/>
              <a:t>WebGL</a:t>
            </a:r>
            <a:r>
              <a:rPr lang="ja-JP" altLang="en-US" sz="2000" dirty="0"/>
              <a:t>でビルドして、それをサーバーへアップロードすれば動く</a:t>
            </a:r>
            <a:endParaRPr lang="en-US" altLang="ja-JP" sz="2000" dirty="0"/>
          </a:p>
          <a:p>
            <a:pPr marL="342900" indent="-342900">
              <a:buFont typeface="Arial" panose="020B0604020202020204" pitchFamily="34" charset="0"/>
              <a:buChar char="•"/>
            </a:pPr>
            <a:r>
              <a:rPr lang="ja-JP" altLang="en-US" sz="2000" dirty="0"/>
              <a:t>サーバーは自分のレンタルサーバーでもいいが、</a:t>
            </a:r>
            <a:r>
              <a:rPr lang="en-US" altLang="ja-JP" sz="2000" dirty="0"/>
              <a:t> </a:t>
            </a:r>
            <a:r>
              <a:rPr lang="en-US" altLang="ja-JP" sz="2000" dirty="0">
                <a:hlinkClick r:id="rId3"/>
              </a:rPr>
              <a:t>https://itch.io/</a:t>
            </a:r>
            <a:r>
              <a:rPr lang="en-US" altLang="ja-JP" sz="2000" dirty="0"/>
              <a:t> </a:t>
            </a:r>
            <a:r>
              <a:rPr lang="ja-JP" altLang="en-US" sz="2000" dirty="0"/>
              <a:t>はお勧めのひとつ</a:t>
            </a:r>
            <a:endParaRPr lang="en-US" altLang="ja-JP" sz="2000" dirty="0"/>
          </a:p>
          <a:p>
            <a:pPr marL="342900" indent="-342900">
              <a:buFont typeface="Arial" panose="020B0604020202020204" pitchFamily="34" charset="0"/>
              <a:buChar char="•"/>
            </a:pPr>
            <a:r>
              <a:rPr lang="en-US" altLang="ja-JP" sz="2000" dirty="0"/>
              <a:t>Unity</a:t>
            </a:r>
            <a:r>
              <a:rPr lang="ja-JP" altLang="en-US" sz="2000" dirty="0"/>
              <a:t>の</a:t>
            </a:r>
            <a:r>
              <a:rPr lang="en-US" altLang="ja-JP" sz="2000" dirty="0"/>
              <a:t>We</a:t>
            </a:r>
            <a:r>
              <a:rPr lang="ja-JP" altLang="en-US" sz="2000" dirty="0"/>
              <a:t>ｂ</a:t>
            </a:r>
            <a:r>
              <a:rPr lang="en-US" altLang="ja-JP" sz="2000" dirty="0"/>
              <a:t>GL</a:t>
            </a:r>
            <a:r>
              <a:rPr lang="ja-JP" altLang="en-US" sz="2000" dirty="0"/>
              <a:t>の最大の問題は、重いこと。そしてスマホ（</a:t>
            </a:r>
            <a:r>
              <a:rPr lang="en-US" altLang="ja-JP" sz="2000" dirty="0"/>
              <a:t>Android, </a:t>
            </a:r>
            <a:r>
              <a:rPr lang="en-US" altLang="ja-JP" sz="2000" dirty="0" err="1"/>
              <a:t>iPone</a:t>
            </a:r>
            <a:r>
              <a:rPr lang="ja-JP" altLang="en-US" sz="2000" dirty="0"/>
              <a:t>）やタブレット（</a:t>
            </a:r>
            <a:r>
              <a:rPr lang="en-US" altLang="ja-JP" sz="2000" dirty="0"/>
              <a:t>Android pad, iPad</a:t>
            </a:r>
            <a:r>
              <a:rPr lang="ja-JP" altLang="en-US" sz="2000" dirty="0"/>
              <a:t>）で動作保証されないこと</a:t>
            </a:r>
            <a:endParaRPr lang="en-US" altLang="ja-JP" sz="2000" dirty="0"/>
          </a:p>
          <a:p>
            <a:pPr marL="342900" indent="-342900">
              <a:buFont typeface="Arial" panose="020B0604020202020204" pitchFamily="34" charset="0"/>
              <a:buChar char="•"/>
            </a:pPr>
            <a:r>
              <a:rPr lang="ja-JP" altLang="en-US" sz="2000" dirty="0"/>
              <a:t>スマホでも動かしたいときは、Ｕｎｉｔｙはとりあえずあきらめ、ＷｅｂＧＬのネイティブ開発環境を使う手がある。</a:t>
            </a:r>
            <a:r>
              <a:rPr lang="en-US" altLang="ja-JP" sz="2000" dirty="0" err="1"/>
              <a:t>PlayCanvas</a:t>
            </a:r>
            <a:r>
              <a:rPr lang="ja-JP" altLang="en-US" sz="2000" dirty="0"/>
              <a:t>はお勧めのひとつ。</a:t>
            </a:r>
            <a:r>
              <a:rPr lang="en-US" altLang="ja-JP" sz="2000" dirty="0">
                <a:hlinkClick r:id="rId4"/>
              </a:rPr>
              <a:t>https://playcanvas.com/</a:t>
            </a:r>
            <a:endParaRPr lang="en-US" altLang="ja-JP" sz="2000" dirty="0"/>
          </a:p>
        </p:txBody>
      </p:sp>
    </p:spTree>
    <p:extLst>
      <p:ext uri="{BB962C8B-B14F-4D97-AF65-F5344CB8AC3E}">
        <p14:creationId xmlns:p14="http://schemas.microsoft.com/office/powerpoint/2010/main" val="3716046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2"/>
          <p:cNvSpPr/>
          <p:nvPr/>
        </p:nvSpPr>
        <p:spPr>
          <a:xfrm>
            <a:off x="96984" y="216843"/>
            <a:ext cx="8027513" cy="523220"/>
          </a:xfrm>
          <a:prstGeom prst="rect">
            <a:avLst/>
          </a:prstGeom>
        </p:spPr>
        <p:txBody>
          <a:bodyPr wrap="square">
            <a:spAutoFit/>
          </a:bodyPr>
          <a:lstStyle/>
          <a:p>
            <a:r>
              <a:rPr lang="en-US" altLang="ja-JP" sz="2800" b="1" dirty="0">
                <a:solidFill>
                  <a:schemeClr val="bg1"/>
                </a:solidFill>
              </a:rPr>
              <a:t>WebGL</a:t>
            </a:r>
            <a:r>
              <a:rPr lang="ja-JP" altLang="en-US" sz="2800" b="1" dirty="0">
                <a:solidFill>
                  <a:schemeClr val="bg1"/>
                </a:solidFill>
              </a:rPr>
              <a:t>でビルドして公開</a:t>
            </a:r>
          </a:p>
        </p:txBody>
      </p:sp>
      <p:sp>
        <p:nvSpPr>
          <p:cNvPr id="4" name="正方形/長方形 3"/>
          <p:cNvSpPr/>
          <p:nvPr/>
        </p:nvSpPr>
        <p:spPr>
          <a:xfrm>
            <a:off x="558243" y="1251855"/>
            <a:ext cx="8027513" cy="4216539"/>
          </a:xfrm>
          <a:prstGeom prst="rect">
            <a:avLst/>
          </a:prstGeom>
        </p:spPr>
        <p:txBody>
          <a:bodyPr wrap="square">
            <a:spAutoFit/>
          </a:bodyPr>
          <a:lstStyle/>
          <a:p>
            <a:r>
              <a:rPr lang="ja-JP" altLang="en-US" sz="2400" dirty="0"/>
              <a:t>方法</a:t>
            </a:r>
            <a:endParaRPr lang="en-US" altLang="ja-JP" sz="2400" dirty="0"/>
          </a:p>
          <a:p>
            <a:endParaRPr lang="en-US" altLang="ja-JP" sz="2400" dirty="0"/>
          </a:p>
          <a:p>
            <a:pPr marL="342900" indent="-342900">
              <a:buFont typeface="Arial" panose="020B0604020202020204" pitchFamily="34" charset="0"/>
              <a:buChar char="•"/>
            </a:pPr>
            <a:r>
              <a:rPr lang="en-US" altLang="ja-JP" sz="2000" dirty="0"/>
              <a:t>Unity</a:t>
            </a:r>
            <a:r>
              <a:rPr lang="ja-JP" altLang="en-US" sz="2000" dirty="0"/>
              <a:t>の</a:t>
            </a:r>
            <a:r>
              <a:rPr lang="en-US" altLang="ja-JP" sz="2000" dirty="0"/>
              <a:t>WebGL</a:t>
            </a:r>
            <a:r>
              <a:rPr lang="ja-JP" altLang="en-US" sz="2000" dirty="0"/>
              <a:t>ライブラリをインストールする（デフォルトではインストールされていない）</a:t>
            </a:r>
            <a:endParaRPr lang="en-US" altLang="ja-JP" sz="2000" dirty="0"/>
          </a:p>
          <a:p>
            <a:pPr marL="342900" indent="-342900">
              <a:buFont typeface="Arial" panose="020B0604020202020204" pitchFamily="34" charset="0"/>
              <a:buChar char="•"/>
            </a:pPr>
            <a:r>
              <a:rPr lang="en-US" altLang="ja-JP" sz="2000" dirty="0"/>
              <a:t>Build Settings</a:t>
            </a:r>
            <a:r>
              <a:rPr lang="ja-JP" altLang="en-US" sz="2000" dirty="0"/>
              <a:t>で</a:t>
            </a:r>
            <a:r>
              <a:rPr lang="en-US" altLang="ja-JP" sz="2000" dirty="0"/>
              <a:t>WebGL</a:t>
            </a:r>
            <a:r>
              <a:rPr lang="ja-JP" altLang="en-US" sz="2000" dirty="0"/>
              <a:t>を選び、</a:t>
            </a:r>
            <a:r>
              <a:rPr lang="en-US" altLang="ja-JP" sz="2000" dirty="0"/>
              <a:t>Switch platform</a:t>
            </a:r>
            <a:r>
              <a:rPr lang="ja-JP" altLang="en-US" sz="2000" dirty="0"/>
              <a:t>ボタンを押す</a:t>
            </a:r>
            <a:endParaRPr lang="en-US" altLang="ja-JP" sz="2000" dirty="0"/>
          </a:p>
          <a:p>
            <a:pPr marL="342900" indent="-342900">
              <a:buFont typeface="Arial" panose="020B0604020202020204" pitchFamily="34" charset="0"/>
              <a:buChar char="•"/>
            </a:pPr>
            <a:r>
              <a:rPr lang="en-US" altLang="ja-JP" sz="2000" dirty="0"/>
              <a:t>Player settings</a:t>
            </a:r>
            <a:r>
              <a:rPr lang="ja-JP" altLang="en-US" sz="2000" dirty="0"/>
              <a:t>ボタンを押し、</a:t>
            </a:r>
            <a:r>
              <a:rPr lang="en-US" altLang="ja-JP" sz="2000" dirty="0"/>
              <a:t>Publishing Settings</a:t>
            </a:r>
            <a:r>
              <a:rPr lang="ja-JP" altLang="en-US" sz="2000" dirty="0"/>
              <a:t>の</a:t>
            </a:r>
            <a:r>
              <a:rPr lang="en-US" altLang="ja-JP" sz="2000" dirty="0"/>
              <a:t>Compression Format</a:t>
            </a:r>
            <a:r>
              <a:rPr lang="ja-JP" altLang="en-US" sz="2000" dirty="0"/>
              <a:t>を</a:t>
            </a:r>
            <a:r>
              <a:rPr lang="en-US" altLang="ja-JP" sz="2000" dirty="0"/>
              <a:t>Disabled</a:t>
            </a:r>
            <a:r>
              <a:rPr lang="ja-JP" altLang="en-US" sz="2000" dirty="0"/>
              <a:t>にする（デフォルトでは圧縮形式になっているが、その圧縮形式をサポートしないサーバーが多いため）</a:t>
            </a:r>
            <a:endParaRPr lang="en-US" altLang="ja-JP" sz="2000" dirty="0"/>
          </a:p>
          <a:p>
            <a:pPr marL="342900" indent="-342900">
              <a:buFont typeface="Arial" panose="020B0604020202020204" pitchFamily="34" charset="0"/>
              <a:buChar char="•"/>
            </a:pPr>
            <a:r>
              <a:rPr lang="en-US" altLang="ja-JP" sz="2000" dirty="0"/>
              <a:t>Build</a:t>
            </a:r>
            <a:r>
              <a:rPr lang="ja-JP" altLang="en-US" sz="2000" dirty="0"/>
              <a:t>ボタンで、適当なフォルダを作り、その上にビルドする</a:t>
            </a:r>
            <a:endParaRPr lang="en-US" altLang="ja-JP" sz="2000" dirty="0"/>
          </a:p>
          <a:p>
            <a:pPr marL="342900" indent="-342900">
              <a:buFont typeface="Arial" panose="020B0604020202020204" pitchFamily="34" charset="0"/>
              <a:buChar char="•"/>
            </a:pPr>
            <a:r>
              <a:rPr lang="ja-JP" altLang="en-US" sz="2000" dirty="0"/>
              <a:t>そのフォルダを自分のサーバーにアップロードする。または、</a:t>
            </a:r>
            <a:r>
              <a:rPr lang="en-US" altLang="ja-JP" sz="2000" dirty="0">
                <a:hlinkClick r:id="rId3"/>
              </a:rPr>
              <a:t> https://itch.io/</a:t>
            </a:r>
            <a:r>
              <a:rPr lang="en-US" altLang="ja-JP" sz="2000" dirty="0"/>
              <a:t> </a:t>
            </a:r>
            <a:r>
              <a:rPr lang="ja-JP" altLang="en-US" sz="2000" dirty="0"/>
              <a:t>にアカウントを作ってそこにアップロードする</a:t>
            </a:r>
            <a:endParaRPr lang="en-US" altLang="ja-JP" sz="2000" dirty="0"/>
          </a:p>
          <a:p>
            <a:pPr marL="342900" indent="-342900">
              <a:buFont typeface="Arial" panose="020B0604020202020204" pitchFamily="34" charset="0"/>
              <a:buChar char="•"/>
            </a:pPr>
            <a:r>
              <a:rPr lang="ja-JP" altLang="en-US" sz="2000" dirty="0"/>
              <a:t>そのフォルダの中に</a:t>
            </a:r>
            <a:r>
              <a:rPr lang="en-US" altLang="ja-JP" sz="2000" dirty="0"/>
              <a:t>index.html</a:t>
            </a:r>
            <a:r>
              <a:rPr lang="ja-JP" altLang="en-US" sz="2000" dirty="0"/>
              <a:t>があるが、それを</a:t>
            </a:r>
            <a:r>
              <a:rPr lang="en-US" altLang="ja-JP" sz="2000" dirty="0"/>
              <a:t>Web</a:t>
            </a:r>
            <a:r>
              <a:rPr lang="ja-JP" altLang="en-US" sz="2000" dirty="0"/>
              <a:t>ブラウザでアクセスすれば動く。全画面表示にもできる</a:t>
            </a:r>
            <a:endParaRPr lang="en-US" altLang="ja-JP" sz="2000" dirty="0"/>
          </a:p>
        </p:txBody>
      </p:sp>
      <p:sp>
        <p:nvSpPr>
          <p:cNvPr id="5" name="正方形/長方形 4">
            <a:extLst>
              <a:ext uri="{FF2B5EF4-FFF2-40B4-BE49-F238E27FC236}">
                <a16:creationId xmlns:a16="http://schemas.microsoft.com/office/drawing/2014/main" id="{9BB693A0-B95A-9575-9CF4-C556A26A05B2}"/>
              </a:ext>
            </a:extLst>
          </p:cNvPr>
          <p:cNvSpPr/>
          <p:nvPr/>
        </p:nvSpPr>
        <p:spPr>
          <a:xfrm>
            <a:off x="2436790" y="5927854"/>
            <a:ext cx="3828292" cy="461665"/>
          </a:xfrm>
          <a:prstGeom prst="rect">
            <a:avLst/>
          </a:prstGeom>
        </p:spPr>
        <p:txBody>
          <a:bodyPr wrap="none">
            <a:spAutoFit/>
          </a:bodyPr>
          <a:lstStyle/>
          <a:p>
            <a:r>
              <a:rPr lang="ja-JP" altLang="en-US" sz="2400" b="1" dirty="0">
                <a:solidFill>
                  <a:srgbClr val="FF0000"/>
                </a:solidFill>
              </a:rPr>
              <a:t>自分の</a:t>
            </a:r>
            <a:r>
              <a:rPr lang="en-US" altLang="ja-JP" sz="2400" b="1" dirty="0">
                <a:solidFill>
                  <a:srgbClr val="FF0000"/>
                </a:solidFill>
              </a:rPr>
              <a:t>Portfolio</a:t>
            </a:r>
            <a:r>
              <a:rPr lang="ja-JP" altLang="en-US" sz="2400" b="1" dirty="0">
                <a:solidFill>
                  <a:srgbClr val="FF0000"/>
                </a:solidFill>
              </a:rPr>
              <a:t>に使えます</a:t>
            </a:r>
            <a:endParaRPr lang="en-US" altLang="ja-JP" sz="2400" b="1" dirty="0">
              <a:solidFill>
                <a:srgbClr val="FF0000"/>
              </a:solidFill>
            </a:endParaRPr>
          </a:p>
        </p:txBody>
      </p:sp>
    </p:spTree>
    <p:extLst>
      <p:ext uri="{BB962C8B-B14F-4D97-AF65-F5344CB8AC3E}">
        <p14:creationId xmlns:p14="http://schemas.microsoft.com/office/powerpoint/2010/main" val="4192896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28181</TotalTime>
  <Words>823</Words>
  <Application>Microsoft Office PowerPoint</Application>
  <PresentationFormat>画面に合わせる (4:3)</PresentationFormat>
  <Paragraphs>110</Paragraphs>
  <Slides>17</Slides>
  <Notes>17</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17</vt:i4>
      </vt:variant>
    </vt:vector>
  </HeadingPairs>
  <TitlesOfParts>
    <vt:vector size="23" baseType="lpstr">
      <vt:lpstr>HGP創英角ｺﾞｼｯｸUB</vt:lpstr>
      <vt:lpstr>The Met Serif Web</vt:lpstr>
      <vt:lpstr>Arial</vt:lpstr>
      <vt:lpstr>Gisha</vt:lpstr>
      <vt:lpstr>標準デザイン</vt:lpstr>
      <vt:lpstr>1_標準デザイン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アストロデザイン株式会社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masaki hayashi</dc:creator>
  <cp:lastModifiedBy>HAYASHI Masaki</cp:lastModifiedBy>
  <cp:revision>657</cp:revision>
  <dcterms:created xsi:type="dcterms:W3CDTF">2012-04-09T06:34:42Z</dcterms:created>
  <dcterms:modified xsi:type="dcterms:W3CDTF">2023-06-28T06:01:27Z</dcterms:modified>
</cp:coreProperties>
</file>